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3" d="100"/>
          <a:sy n="63" d="100"/>
        </p:scale>
        <p:origin x="-153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9144000" h="6857999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DD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96087"/>
            <a:ext cx="8681719" cy="7344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9690" y="2129663"/>
            <a:ext cx="6884619" cy="22027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jp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7" Type="http://schemas.openxmlformats.org/officeDocument/2006/relationships/image" Target="../media/image103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187156"/>
            <a:ext cx="6575426" cy="762000"/>
          </a:xfrm>
          <a:effectLst>
            <a:outerShdw dist="68392" dir="1308085" algn="ctr" rotWithShape="0">
              <a:schemeClr val="bg1"/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r>
              <a:rPr lang="en-US"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en-US" sz="3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24400" y="93663"/>
            <a:ext cx="342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Diyala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College of Engineering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Engineering Department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Second Year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Semester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ME210 : Thermodynamics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18038" y="2468563"/>
            <a:ext cx="3535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ME210- CHAPTER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IQ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13045" y="3998148"/>
            <a:ext cx="33890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 Concepts of </a:t>
            </a:r>
          </a:p>
          <a:p>
            <a:pPr>
              <a:defRPr/>
            </a:pP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Thermodynamics</a:t>
            </a:r>
            <a:endParaRPr lang="ar-IQ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مستطيل 7"/>
          <p:cNvSpPr>
            <a:spLocks noChangeArrowheads="1"/>
          </p:cNvSpPr>
          <p:nvPr/>
        </p:nvSpPr>
        <p:spPr bwMode="auto">
          <a:xfrm>
            <a:off x="5121275" y="5029200"/>
            <a:ext cx="263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Sameer D. Ali</a:t>
            </a:r>
            <a:endParaRPr lang="ar-IQ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ar-IQ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Layth Abed Hassnawe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صورة 8" descr="1235042_296397363831861_1401777003_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11926"/>
          <a:stretch>
            <a:fillRect/>
          </a:stretch>
        </p:blipFill>
        <p:spPr bwMode="auto">
          <a:xfrm>
            <a:off x="2438400" y="492125"/>
            <a:ext cx="17303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03238"/>
            <a:ext cx="9080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5820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775" y="6286703"/>
            <a:ext cx="408622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81610" algn="l" rtl="0">
              <a:lnSpc>
                <a:spcPct val="100000"/>
              </a:lnSpc>
            </a:pPr>
            <a:r>
              <a:rPr sz="1400" spc="-110" dirty="0" smtClean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8437"/>
            <a:ext cx="8305800" cy="563562"/>
          </a:xfrm>
          <a:custGeom>
            <a:avLst/>
            <a:gdLst/>
            <a:ahLst/>
            <a:cxnLst/>
            <a:rect l="l" t="t" r="r" b="b"/>
            <a:pathLst>
              <a:path w="8305800" h="563562">
                <a:moveTo>
                  <a:pt x="0" y="563562"/>
                </a:moveTo>
                <a:lnTo>
                  <a:pt x="8305800" y="563562"/>
                </a:lnTo>
                <a:lnTo>
                  <a:pt x="8305800" y="0"/>
                </a:lnTo>
                <a:lnTo>
                  <a:pt x="0" y="0"/>
                </a:lnTo>
                <a:lnTo>
                  <a:pt x="0" y="5635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ENERGY 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RANSFER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BY HEAT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861314"/>
            <a:ext cx="3602990" cy="1534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000" b="1" dirty="0" smtClean="0">
                <a:solidFill>
                  <a:srgbClr val="CC00CC"/>
                </a:solidFill>
                <a:latin typeface="Arial"/>
                <a:cs typeface="Arial"/>
              </a:rPr>
              <a:t>Hea</a:t>
            </a:r>
            <a:r>
              <a:rPr sz="2000" b="1" spc="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2000" spc="-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form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gy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that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 tran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ferr</a:t>
            </a:r>
            <a:r>
              <a:rPr sz="2000" spc="-20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betwe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two systems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(or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system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its 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oundings)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by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rtue of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te</a:t>
            </a:r>
            <a:r>
              <a:rPr sz="2000" spc="-10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peratu</a:t>
            </a:r>
            <a:r>
              <a:rPr sz="2000" spc="-1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45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ference.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2590800"/>
            <a:ext cx="3390900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6775" y="981075"/>
            <a:ext cx="4086225" cy="564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0834" y="6105144"/>
            <a:ext cx="416179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495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cess,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s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hange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3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ound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2462276" cy="67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125" y="1905074"/>
            <a:ext cx="2721468" cy="919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193803"/>
            <a:ext cx="2468959" cy="406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2194" y="954278"/>
            <a:ext cx="2640965" cy="4184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38125" algn="just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Amount of heat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ransfer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hen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transfer rate is consta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5"/>
              </a:spcBef>
            </a:pPr>
            <a:endParaRPr sz="1300"/>
          </a:p>
          <a:p>
            <a:pPr marL="241300" marR="12700" algn="just" rtl="0">
              <a:lnSpc>
                <a:spcPct val="100099"/>
              </a:lnSpc>
            </a:pPr>
            <a:r>
              <a:rPr sz="1800" dirty="0" smtClean="0">
                <a:latin typeface="Arial"/>
                <a:cs typeface="Arial"/>
              </a:rPr>
              <a:t>Amo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nt of he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he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hea</a:t>
            </a:r>
            <a:r>
              <a:rPr sz="1800" spc="0" dirty="0" smtClean="0">
                <a:latin typeface="Arial"/>
                <a:cs typeface="Arial"/>
              </a:rPr>
              <a:t>t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 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400"/>
              </a:lnSpc>
              <a:spcBef>
                <a:spcPts val="69"/>
              </a:spcBef>
            </a:pPr>
            <a:endParaRPr sz="1400"/>
          </a:p>
          <a:p>
            <a:pPr marL="1079500" marR="291465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rec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iz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as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tra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sfer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 as it cross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 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5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5994" y="312673"/>
            <a:ext cx="1398905" cy="546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transfer per un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3224276"/>
            <a:ext cx="3581400" cy="3176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3133725"/>
            <a:ext cx="3381375" cy="2962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8800" y="228600"/>
            <a:ext cx="3076575" cy="2813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algn="l">
              <a:lnSpc>
                <a:spcPts val="3570"/>
              </a:lnSpc>
            </a:pPr>
            <a:r>
              <a:rPr sz="3000" b="1" dirty="0" smtClean="0">
                <a:solidFill>
                  <a:srgbClr val="FF0000"/>
                </a:solidFill>
                <a:latin typeface="Arial"/>
                <a:cs typeface="Arial"/>
              </a:rPr>
              <a:t>Historical</a:t>
            </a:r>
            <a:r>
              <a:rPr sz="30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5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3000" b="1" spc="0" dirty="0" smtClean="0">
                <a:solidFill>
                  <a:srgbClr val="FF0000"/>
                </a:solidFill>
                <a:latin typeface="Arial"/>
                <a:cs typeface="Arial"/>
              </a:rPr>
              <a:t>ackgrou</a:t>
            </a:r>
            <a:r>
              <a:rPr sz="3000" b="1" spc="5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000" b="1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0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30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0" dirty="0" smtClean="0">
                <a:solidFill>
                  <a:srgbClr val="FF0000"/>
                </a:solidFill>
                <a:latin typeface="Arial"/>
                <a:cs typeface="Arial"/>
              </a:rPr>
              <a:t>Heat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801878"/>
            <a:ext cx="4152900" cy="2073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00330" indent="-342900" algn="l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Kinetic 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eor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ts 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tiny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 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ssess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etic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2700" indent="-342900" algn="l">
              <a:lnSpc>
                <a:spcPct val="100099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r</a:t>
            </a:r>
            <a:r>
              <a:rPr sz="1800" spc="-10" dirty="0" smtClean="0">
                <a:latin typeface="Arial"/>
                <a:cs typeface="Arial"/>
              </a:rPr>
              <a:t>ando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toms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mo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445"/>
              </a:spcBef>
            </a:pPr>
            <a:r>
              <a:rPr sz="2000" b="1" dirty="0" smtClean="0">
                <a:solidFill>
                  <a:srgbClr val="0066FF"/>
                </a:solidFill>
                <a:latin typeface="Arial"/>
                <a:cs typeface="Arial"/>
              </a:rPr>
              <a:t>Heat</a:t>
            </a:r>
            <a:r>
              <a:rPr sz="2000" b="1" spc="-2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66FF"/>
                </a:solidFill>
                <a:latin typeface="Arial"/>
                <a:cs typeface="Arial"/>
              </a:rPr>
              <a:t>transf</a:t>
            </a:r>
            <a:r>
              <a:rPr sz="2000" b="1" spc="5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2000" b="1" spc="-4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66FF"/>
                </a:solidFill>
                <a:latin typeface="Arial"/>
                <a:cs typeface="Arial"/>
              </a:rPr>
              <a:t>mechan</a:t>
            </a:r>
            <a:r>
              <a:rPr sz="2000" b="1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0066FF"/>
                </a:solidFill>
                <a:latin typeface="Arial"/>
                <a:cs typeface="Arial"/>
              </a:rPr>
              <a:t>sms: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923666"/>
            <a:ext cx="4354195" cy="3687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Con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ucti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n: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from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more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rticl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etic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 of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ction 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rticl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355600" marR="303530" indent="-342900" algn="l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Con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n: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surf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the 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flu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effects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fl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  <a:p>
            <a:pPr marL="355600" marR="125095" indent="-342900" algn="l">
              <a:lnSpc>
                <a:spcPct val="100099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atio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 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emiss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tic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(or 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5375" y="1085850"/>
            <a:ext cx="3857625" cy="447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0553" y="65756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52463"/>
            <a:ext cx="8458200" cy="639762"/>
          </a:xfrm>
          <a:custGeom>
            <a:avLst/>
            <a:gdLst/>
            <a:ahLst/>
            <a:cxnLst/>
            <a:rect l="l" t="t" r="r" b="b"/>
            <a:pathLst>
              <a:path w="8458200" h="639762">
                <a:moveTo>
                  <a:pt x="0" y="639762"/>
                </a:moveTo>
                <a:lnTo>
                  <a:pt x="8458200" y="639762"/>
                </a:lnTo>
                <a:lnTo>
                  <a:pt x="84582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ENERGY 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RANSFER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BY 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375" y="3238500"/>
            <a:ext cx="2511425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864361"/>
            <a:ext cx="8126730" cy="298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force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ce.</a:t>
            </a:r>
            <a:endParaRPr sz="1800">
              <a:latin typeface="Arial"/>
              <a:cs typeface="Arial"/>
            </a:endParaRPr>
          </a:p>
          <a:p>
            <a:pPr marL="756285" marR="346075" lvl="1" indent="-287020" algn="l" rtl="0">
              <a:lnSpc>
                <a:spcPts val="205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b="1" spc="-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ri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g pisto</a:t>
            </a:r>
            <a:r>
              <a:rPr sz="1800" b="1" spc="5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,</a:t>
            </a:r>
            <a:r>
              <a:rPr sz="1800" b="1" spc="-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a 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otati</a:t>
            </a:r>
            <a:r>
              <a:rPr sz="1800" b="1" spc="5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g 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haf</a:t>
            </a:r>
            <a:r>
              <a:rPr sz="1800" b="1" spc="1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an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el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ct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ic </a:t>
            </a:r>
            <a:r>
              <a:rPr sz="1800" b="1" spc="50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re</a:t>
            </a:r>
            <a:r>
              <a:rPr sz="1800" b="1" spc="-3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os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g the s</a:t>
            </a:r>
            <a:r>
              <a:rPr sz="1800" b="1" spc="-25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st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b="1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b="1" spc="5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b="1" spc="5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dari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 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marR="48260" indent="-342900" algn="l" rtl="0">
              <a:lnSpc>
                <a:spcPct val="95100"/>
              </a:lnSpc>
              <a:spcBef>
                <a:spcPts val="3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 sign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enti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H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at tra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sfer </a:t>
            </a:r>
            <a:r>
              <a:rPr sz="1800" i="1" spc="5" dirty="0" smtClean="0"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o a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sys</a:t>
            </a:r>
            <a:r>
              <a:rPr sz="1800" i="1" spc="5" dirty="0" smtClean="0"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em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d </a:t>
            </a:r>
            <a:r>
              <a:rPr sz="1800" i="1" spc="5" dirty="0" smtClean="0">
                <a:latin typeface="Arial"/>
                <a:cs typeface="Arial"/>
              </a:rPr>
              <a:t>w</a:t>
            </a:r>
            <a:r>
              <a:rPr sz="1800" i="1" spc="0" dirty="0" smtClean="0">
                <a:latin typeface="Arial"/>
                <a:cs typeface="Arial"/>
              </a:rPr>
              <a:t>ork </a:t>
            </a:r>
            <a:r>
              <a:rPr sz="1800" i="1" spc="-10" dirty="0" smtClean="0">
                <a:latin typeface="Arial"/>
                <a:cs typeface="Arial"/>
              </a:rPr>
              <a:t>d</a:t>
            </a:r>
            <a:r>
              <a:rPr sz="1800" i="1" spc="0" dirty="0" smtClean="0">
                <a:latin typeface="Arial"/>
                <a:cs typeface="Arial"/>
              </a:rPr>
              <a:t>o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by a syst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m 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re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p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sit</a:t>
            </a:r>
            <a:r>
              <a:rPr sz="1800" i="1" spc="-10" dirty="0" smtClean="0">
                <a:latin typeface="Arial"/>
                <a:cs typeface="Arial"/>
              </a:rPr>
              <a:t>i</a:t>
            </a:r>
            <a:r>
              <a:rPr sz="1800" i="1" spc="0" dirty="0" smtClean="0">
                <a:latin typeface="Arial"/>
                <a:cs typeface="Arial"/>
              </a:rPr>
              <a:t>v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;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i="1" spc="-10" dirty="0" smtClean="0">
                <a:latin typeface="Arial"/>
                <a:cs typeface="Arial"/>
              </a:rPr>
              <a:t>hea</a:t>
            </a:r>
            <a:r>
              <a:rPr sz="1800" i="1" spc="0" dirty="0" smtClean="0">
                <a:latin typeface="Arial"/>
                <a:cs typeface="Arial"/>
              </a:rPr>
              <a:t>t tra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sfer from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system</a:t>
            </a:r>
            <a:r>
              <a:rPr sz="1800" i="1" spc="-2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d</a:t>
            </a:r>
            <a:r>
              <a:rPr sz="1800" i="1" spc="5" dirty="0" smtClean="0">
                <a:latin typeface="Arial"/>
                <a:cs typeface="Arial"/>
              </a:rPr>
              <a:t> w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rk</a:t>
            </a:r>
            <a:r>
              <a:rPr sz="1800" i="1" spc="-15" dirty="0" smtClean="0">
                <a:latin typeface="Arial"/>
                <a:cs typeface="Arial"/>
              </a:rPr>
              <a:t> </a:t>
            </a:r>
            <a:r>
              <a:rPr sz="1800" i="1" spc="-10" dirty="0" smtClean="0">
                <a:latin typeface="Arial"/>
                <a:cs typeface="Arial"/>
              </a:rPr>
              <a:t>don</a:t>
            </a:r>
            <a:r>
              <a:rPr sz="1800" i="1" spc="0" dirty="0" smtClean="0">
                <a:latin typeface="Arial"/>
                <a:cs typeface="Arial"/>
              </a:rPr>
              <a:t>e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-10" dirty="0" smtClean="0">
                <a:latin typeface="Arial"/>
                <a:cs typeface="Arial"/>
              </a:rPr>
              <a:t>o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a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system are</a:t>
            </a:r>
            <a:r>
              <a:rPr sz="1800" i="1" spc="-10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n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g</a:t>
            </a:r>
            <a:r>
              <a:rPr sz="1800" i="1" spc="-10" dirty="0" smtClean="0">
                <a:latin typeface="Arial"/>
                <a:cs typeface="Arial"/>
              </a:rPr>
              <a:t>a</a:t>
            </a:r>
            <a:r>
              <a:rPr sz="1800" i="1" spc="0" dirty="0" smtClean="0">
                <a:latin typeface="Arial"/>
                <a:cs typeface="Arial"/>
              </a:rPr>
              <a:t>tiv</a:t>
            </a:r>
            <a:r>
              <a:rPr sz="1800" i="1" spc="-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63195" indent="-342900" algn="l" rtl="0">
              <a:lnSpc>
                <a:spcPts val="2050"/>
              </a:lnSpc>
              <a:spcBef>
                <a:spcPts val="48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Alt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si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to use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scri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8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out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cate 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recti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is 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prim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ach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in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this te</a:t>
            </a:r>
            <a:r>
              <a:rPr sz="1800" spc="-15" dirty="0" smtClean="0">
                <a:solidFill>
                  <a:srgbClr val="0066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2680335" algn="l" rtl="0">
              <a:lnSpc>
                <a:spcPct val="100000"/>
              </a:lnSpc>
            </a:pPr>
            <a:r>
              <a:rPr sz="1800" spc="-3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 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2680335" algn="l" rtl="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pe</a:t>
            </a:r>
            <a:r>
              <a:rPr sz="1800" spc="0" dirty="0" smtClean="0">
                <a:latin typeface="Arial"/>
                <a:cs typeface="Arial"/>
              </a:rPr>
              <a:t>r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6028" y="6105144"/>
            <a:ext cx="249872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dir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hea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3175" y="5906444"/>
            <a:ext cx="1471930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 the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 time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(kW)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800" y="4008383"/>
            <a:ext cx="3283787" cy="2697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3429000"/>
            <a:ext cx="2781300" cy="264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0" y="6286703"/>
            <a:ext cx="3475354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13360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400" b="1" spc="-25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3400" b="1" spc="-3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3400" b="1" spc="-1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34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3400" b="1" spc="-20" dirty="0" smtClean="0">
                <a:solidFill>
                  <a:srgbClr val="CC00CC"/>
                </a:solidFill>
                <a:latin typeface="Arial"/>
                <a:cs typeface="Arial"/>
              </a:rPr>
              <a:t>vs.</a:t>
            </a:r>
            <a:r>
              <a:rPr sz="34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3400" b="1" spc="-25" dirty="0" smtClean="0">
                <a:solidFill>
                  <a:srgbClr val="CC00CC"/>
                </a:solidFill>
                <a:latin typeface="Arial"/>
                <a:cs typeface="Arial"/>
              </a:rPr>
              <a:t>Work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075" y="5613436"/>
            <a:ext cx="2937522" cy="86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5588000"/>
            <a:ext cx="3474974" cy="88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762253"/>
            <a:ext cx="4871085" cy="5673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5242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 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 cross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s,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oth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ry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</a:t>
            </a:r>
            <a:r>
              <a:rPr sz="1800" spc="-10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po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bu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no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hea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ork.</a:t>
            </a:r>
            <a:endParaRPr sz="1800">
              <a:latin typeface="Arial"/>
              <a:cs typeface="Arial"/>
            </a:endParaRPr>
          </a:p>
          <a:p>
            <a:pPr marL="355600" marR="33655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 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ces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0" dirty="0" smtClean="0">
                <a:latin typeface="Arial"/>
                <a:cs typeface="Arial"/>
              </a:rPr>
              <a:t>,</a:t>
            </a:r>
            <a:r>
              <a:rPr sz="1800" i="1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state.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ke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rties,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no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ean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state.</a:t>
            </a:r>
            <a:endParaRPr sz="1800">
              <a:latin typeface="Arial"/>
              <a:cs typeface="Arial"/>
            </a:endParaRPr>
          </a:p>
          <a:p>
            <a:pPr marL="355600" marR="407034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th are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800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fu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ctio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(i.e.,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ir ma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th fo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ed 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states).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 marL="88900" marR="1811655" algn="l" rtl="0">
              <a:lnSpc>
                <a:spcPts val="215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Pro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are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ctio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act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3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ls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(</a:t>
            </a:r>
            <a:r>
              <a:rPr sz="1800" i="1" spc="0" dirty="0" smtClean="0">
                <a:solidFill>
                  <a:srgbClr val="CC00CC"/>
                </a:solidFill>
                <a:latin typeface="Times New Roman"/>
                <a:cs typeface="Times New Roman"/>
              </a:rPr>
              <a:t>d</a:t>
            </a:r>
            <a:r>
              <a:rPr sz="1800" i="1" spc="5" dirty="0" smtClean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3302000" marR="12700" indent="109220" algn="l" rtl="0">
              <a:lnSpc>
                <a:spcPts val="2160"/>
              </a:lnSpc>
              <a:spcBef>
                <a:spcPts val="480"/>
              </a:spcBef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 fu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ctio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 h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act 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3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fer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nti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ls</a:t>
            </a:r>
            <a:r>
              <a:rPr sz="18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(</a:t>
            </a:r>
            <a:r>
              <a:rPr sz="1900" spc="-60" dirty="0" smtClean="0">
                <a:solidFill>
                  <a:srgbClr val="CC00CC"/>
                </a:solidFill>
                <a:latin typeface="Symbol"/>
                <a:cs typeface="Symbol"/>
              </a:rPr>
              <a:t></a:t>
            </a:r>
            <a:r>
              <a:rPr sz="1900" spc="15" dirty="0" smtClean="0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0" y="304800"/>
            <a:ext cx="3352800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523997"/>
            <a:ext cx="1191063" cy="32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2514670"/>
            <a:ext cx="2283094" cy="38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100" y="3911587"/>
            <a:ext cx="2876594" cy="888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337" y="5819775"/>
            <a:ext cx="2658999" cy="352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0553" y="6286703"/>
            <a:ext cx="4937760" cy="589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002" rIns="0" bIns="0" rtlCol="0">
            <a:noAutofit/>
          </a:bodyPr>
          <a:lstStyle/>
          <a:p>
            <a:pPr marL="317500" rtl="1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Ele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tric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105661"/>
            <a:ext cx="166497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dirty="0" smtClean="0">
                <a:latin typeface="Arial"/>
                <a:cs typeface="Arial"/>
              </a:rPr>
              <a:t>Electrical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172842"/>
            <a:ext cx="182118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Electrical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</a:t>
            </a:r>
            <a:r>
              <a:rPr sz="2000" spc="5" dirty="0" smtClean="0">
                <a:latin typeface="Arial"/>
                <a:cs typeface="Arial"/>
              </a:rPr>
              <a:t>w</a:t>
            </a:r>
            <a:r>
              <a:rPr sz="2000" spc="0" dirty="0" smtClean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239338"/>
            <a:ext cx="328295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000" dirty="0" smtClean="0">
                <a:latin typeface="Arial"/>
                <a:cs typeface="Arial"/>
              </a:rPr>
              <a:t>Wh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potential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40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feren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 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ent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ange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with 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145278"/>
            <a:ext cx="3187700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Wh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potential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40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feren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e 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ent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remain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tant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0" y="1263522"/>
            <a:ext cx="4648200" cy="3929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6286703"/>
            <a:ext cx="294957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50215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28600"/>
            <a:ext cx="8458200" cy="609600"/>
          </a:xfrm>
          <a:custGeom>
            <a:avLst/>
            <a:gdLst/>
            <a:ahLst/>
            <a:cxnLst/>
            <a:rect l="l" t="t" r="r" b="b"/>
            <a:pathLst>
              <a:path w="8458200" h="609600">
                <a:moveTo>
                  <a:pt x="0" y="609600"/>
                </a:moveTo>
                <a:lnTo>
                  <a:pt x="8458200" y="609600"/>
                </a:lnTo>
                <a:lnTo>
                  <a:pt x="8458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88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MECHANICAL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2895600"/>
            <a:ext cx="2819400" cy="990600"/>
          </a:xfrm>
          <a:custGeom>
            <a:avLst/>
            <a:gdLst/>
            <a:ahLst/>
            <a:cxnLst/>
            <a:rect l="l" t="t" r="r" b="b"/>
            <a:pathLst>
              <a:path w="2819400" h="990600">
                <a:moveTo>
                  <a:pt x="0" y="990600"/>
                </a:moveTo>
                <a:lnTo>
                  <a:pt x="2819400" y="990600"/>
                </a:lnTo>
                <a:lnTo>
                  <a:pt x="2819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895600"/>
            <a:ext cx="2819400" cy="990600"/>
          </a:xfrm>
          <a:custGeom>
            <a:avLst/>
            <a:gdLst/>
            <a:ahLst/>
            <a:cxnLst/>
            <a:rect l="l" t="t" r="r" b="b"/>
            <a:pathLst>
              <a:path w="2819400" h="990600">
                <a:moveTo>
                  <a:pt x="0" y="990600"/>
                </a:moveTo>
                <a:lnTo>
                  <a:pt x="2819400" y="990600"/>
                </a:lnTo>
                <a:lnTo>
                  <a:pt x="2819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3352800"/>
            <a:ext cx="2167001" cy="35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2438400"/>
            <a:ext cx="2971800" cy="1447800"/>
          </a:xfrm>
          <a:custGeom>
            <a:avLst/>
            <a:gdLst/>
            <a:ahLst/>
            <a:cxnLst/>
            <a:rect l="l" t="t" r="r" b="b"/>
            <a:pathLst>
              <a:path w="2971800" h="1447800">
                <a:moveTo>
                  <a:pt x="0" y="1447800"/>
                </a:moveTo>
                <a:lnTo>
                  <a:pt x="2971800" y="1447800"/>
                </a:lnTo>
                <a:lnTo>
                  <a:pt x="2971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438400"/>
            <a:ext cx="2971800" cy="1447800"/>
          </a:xfrm>
          <a:custGeom>
            <a:avLst/>
            <a:gdLst/>
            <a:ahLst/>
            <a:cxnLst/>
            <a:rect l="l" t="t" r="r" b="b"/>
            <a:pathLst>
              <a:path w="2971800" h="1447800">
                <a:moveTo>
                  <a:pt x="0" y="1447800"/>
                </a:moveTo>
                <a:lnTo>
                  <a:pt x="2971800" y="1447800"/>
                </a:lnTo>
                <a:lnTo>
                  <a:pt x="2971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0" y="2908300"/>
            <a:ext cx="2776925" cy="901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340" y="960373"/>
            <a:ext cx="7147559" cy="226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ts val="228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are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two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requi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emen</a:t>
            </a:r>
            <a:r>
              <a:rPr sz="2000" spc="-15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wo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intera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tion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betwe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system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its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oun</a:t>
            </a:r>
            <a:r>
              <a:rPr sz="2000" spc="5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ings</a:t>
            </a:r>
            <a:r>
              <a:rPr sz="2000" spc="-4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exist:</a:t>
            </a:r>
            <a:endParaRPr sz="20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305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2000" spc="0" dirty="0" smtClean="0">
                <a:latin typeface="Arial"/>
                <a:cs typeface="Arial"/>
              </a:rPr>
              <a:t>there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must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 a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force</a:t>
            </a:r>
            <a:r>
              <a:rPr sz="2000" b="1" i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ting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bou</a:t>
            </a:r>
            <a:r>
              <a:rPr sz="2000" spc="5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da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y.</a:t>
            </a:r>
            <a:endParaRPr sz="20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boundary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must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20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ov</a:t>
            </a:r>
            <a:r>
              <a:rPr sz="20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2000" i="1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700"/>
              </a:lnSpc>
              <a:spcBef>
                <a:spcPts val="14"/>
              </a:spcBef>
            </a:pPr>
            <a:endParaRPr sz="700"/>
          </a:p>
          <a:p>
            <a:pPr marL="12700" marR="1611630" indent="2820035" algn="l" rtl="0">
              <a:lnSpc>
                <a:spcPct val="161400"/>
              </a:lnSpc>
            </a:pPr>
            <a:r>
              <a:rPr sz="1800" dirty="0" smtClean="0">
                <a:latin typeface="Arial"/>
                <a:cs typeface="Arial"/>
              </a:rPr>
              <a:t>When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orce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3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 = Force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Symbol"/>
                <a:cs typeface="Symbol"/>
              </a:rPr>
              <a:t></a:t>
            </a:r>
            <a:r>
              <a:rPr sz="1800" spc="4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8125" y="4048125"/>
            <a:ext cx="4029075" cy="2657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2209800"/>
            <a:ext cx="2949575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70553" y="66518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44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0" y="6286703"/>
            <a:ext cx="3600450" cy="49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715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339090"/>
            <a:ext cx="1043940" cy="984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Shaft</a:t>
            </a:r>
            <a:endParaRPr sz="32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7458" y="266700"/>
            <a:ext cx="244665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force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i="1" spc="-3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acti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 marL="820419" algn="l" rtl="0">
              <a:lnSpc>
                <a:spcPct val="100000"/>
              </a:lnSpc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a m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arm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314325" algn="l" rtl="0">
              <a:lnSpc>
                <a:spcPct val="100000"/>
              </a:lnSpc>
            </a:pP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gene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tes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qu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3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304800"/>
            <a:ext cx="2857500" cy="67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3425" y="1295452"/>
            <a:ext cx="1444678" cy="35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0" y="1855768"/>
            <a:ext cx="5394526" cy="73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27751" y="2819470"/>
            <a:ext cx="2894401" cy="38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6397" y="1335278"/>
            <a:ext cx="5525135" cy="1975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4364" algn="l" rtl="0">
              <a:lnSpc>
                <a:spcPct val="100000"/>
              </a:lnSpc>
            </a:pP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force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acts thr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ista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ce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600"/>
              </a:lnSpc>
              <a:spcBef>
                <a:spcPts val="34"/>
              </a:spcBef>
            </a:pPr>
            <a:endParaRPr sz="6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955675" algn="l" rtl="0">
              <a:lnSpc>
                <a:spcPct val="100000"/>
              </a:lnSpc>
            </a:pPr>
            <a:r>
              <a:rPr sz="2000" spc="-1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66FF"/>
                </a:solidFill>
                <a:latin typeface="Arial"/>
                <a:cs typeface="Arial"/>
              </a:rPr>
              <a:t>haft</a:t>
            </a:r>
            <a:endParaRPr sz="2000">
              <a:latin typeface="Arial"/>
              <a:cs typeface="Arial"/>
            </a:endParaRPr>
          </a:p>
          <a:p>
            <a:pPr marL="1009015" algn="l" rtl="0">
              <a:lnSpc>
                <a:spcPct val="100000"/>
              </a:lnSpc>
            </a:pPr>
            <a:r>
              <a:rPr sz="2000" dirty="0" smtClean="0">
                <a:solidFill>
                  <a:srgbClr val="0066FF"/>
                </a:solidFill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algn="l" rtl="0"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520065" marR="1461135" indent="-508000" algn="l" rtl="0">
              <a:lnSpc>
                <a:spcPct val="100000"/>
              </a:lnSpc>
            </a:pP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4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smitted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ft is 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ft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ne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3429000"/>
            <a:ext cx="3028950" cy="3248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0" y="3419473"/>
            <a:ext cx="3600450" cy="3362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95645" rtl="0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Spring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254125"/>
            <a:ext cx="1870075" cy="346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2362261"/>
            <a:ext cx="2178300" cy="35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5776" y="1219203"/>
            <a:ext cx="3691081" cy="406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9794" y="2416809"/>
            <a:ext cx="3119120" cy="1901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i="1" dirty="0" smtClean="0">
                <a:latin typeface="Arial"/>
                <a:cs typeface="Arial"/>
              </a:rPr>
              <a:t>k:</a:t>
            </a:r>
            <a:r>
              <a:rPr sz="1800" i="1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sta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(kN/m)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27"/>
              </a:spcBef>
            </a:pPr>
            <a:endParaRPr sz="9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936114" marR="12700" indent="9271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 of a spr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ng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flu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nce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R="1397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 forc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344423"/>
            <a:ext cx="440118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When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gth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 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fer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oun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i="1" spc="-10" dirty="0" smtClean="0">
                <a:latin typeface="Arial"/>
                <a:cs typeface="Arial"/>
              </a:rPr>
              <a:t>d</a:t>
            </a:r>
            <a:r>
              <a:rPr sz="1800" i="1" spc="0" dirty="0" smtClean="0">
                <a:latin typeface="Arial"/>
                <a:cs typeface="Arial"/>
              </a:rPr>
              <a:t>x </a:t>
            </a:r>
            <a:r>
              <a:rPr sz="1800" spc="-10" dirty="0" smtClean="0">
                <a:latin typeface="Arial"/>
                <a:cs typeface="Arial"/>
              </a:rPr>
              <a:t>unde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fl</a:t>
            </a:r>
            <a:r>
              <a:rPr sz="1800" spc="-10" dirty="0" smtClean="0">
                <a:latin typeface="Arial"/>
                <a:cs typeface="Arial"/>
              </a:rPr>
              <a:t>uen</a:t>
            </a:r>
            <a:r>
              <a:rPr sz="1800" spc="0" dirty="0" smtClean="0">
                <a:latin typeface="Arial"/>
                <a:cs typeface="Arial"/>
              </a:rPr>
              <a:t>ce of a force </a:t>
            </a:r>
            <a:r>
              <a:rPr sz="1800" i="1" spc="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, 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716278"/>
            <a:ext cx="435165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For li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astic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dis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i="1" dirty="0" smtClean="0">
                <a:latin typeface="Arial"/>
                <a:cs typeface="Arial"/>
              </a:rPr>
              <a:t>x </a:t>
            </a:r>
            <a:r>
              <a:rPr sz="1800" dirty="0" smtClean="0">
                <a:latin typeface="Arial"/>
                <a:cs typeface="Arial"/>
              </a:rPr>
              <a:t>is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opo</a:t>
            </a:r>
            <a:r>
              <a:rPr sz="1800" spc="0" dirty="0" smtClean="0">
                <a:latin typeface="Arial"/>
                <a:cs typeface="Arial"/>
              </a:rPr>
              <a:t>rti</a:t>
            </a:r>
            <a:r>
              <a:rPr sz="1800" spc="-10" dirty="0" smtClean="0">
                <a:latin typeface="Arial"/>
                <a:cs typeface="Arial"/>
              </a:rPr>
              <a:t>ona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pp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ie</a:t>
            </a:r>
            <a:r>
              <a:rPr sz="1800" spc="0" dirty="0" smtClean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2628" y="892428"/>
            <a:ext cx="3322954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140"/>
              </a:lnSpc>
            </a:pP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bstit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ting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828" y="1684654"/>
            <a:ext cx="326644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i="1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baseline="-20833" dirty="0" smtClean="0">
                <a:solidFill>
                  <a:srgbClr val="CC00CC"/>
                </a:solidFill>
                <a:latin typeface="Arial"/>
                <a:cs typeface="Arial"/>
              </a:rPr>
              <a:t>1</a:t>
            </a:r>
            <a:r>
              <a:rPr sz="1800" spc="240" baseline="-20833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x</a:t>
            </a:r>
            <a:r>
              <a:rPr sz="1800" spc="0" baseline="-20833" dirty="0" smtClean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tial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al 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4993894"/>
            <a:ext cx="150876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of a 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 spr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4175" y="6091428"/>
            <a:ext cx="15246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rce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is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76925" y="3028950"/>
            <a:ext cx="2962275" cy="3295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" y="2971800"/>
            <a:ext cx="3771900" cy="360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44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0" y="6286703"/>
            <a:ext cx="380047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8575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52400"/>
            <a:ext cx="474408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Elastic 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olid</a:t>
            </a:r>
            <a:r>
              <a:rPr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609657"/>
            <a:ext cx="4924612" cy="931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057404"/>
            <a:ext cx="3407390" cy="86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600453"/>
            <a:ext cx="763778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400" b="1" spc="-50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ork</a:t>
            </a:r>
            <a:r>
              <a:rPr sz="2400" b="1" spc="-9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iated</a:t>
            </a:r>
            <a:r>
              <a:rPr sz="24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25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ith</a:t>
            </a:r>
            <a:r>
              <a:rPr sz="2400" b="1" spc="-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Stretching 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f a Liquid</a:t>
            </a:r>
            <a:r>
              <a:rPr sz="24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Film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562225"/>
            <a:ext cx="3800475" cy="406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3048000"/>
            <a:ext cx="3487801" cy="3562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01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Objecti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877570"/>
            <a:ext cx="7908925" cy="557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latin typeface="Arial"/>
                <a:cs typeface="Arial"/>
              </a:rPr>
              <a:t>Int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oduce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concept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-10" dirty="0" smtClean="0">
                <a:latin typeface="Arial"/>
                <a:cs typeface="Arial"/>
              </a:rPr>
              <a:t>nergy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define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its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va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ious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ms.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1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Discuss</a:t>
            </a:r>
            <a:r>
              <a:rPr sz="19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nature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internal</a:t>
            </a:r>
            <a:r>
              <a:rPr sz="19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ene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900" spc="-15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2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latin typeface="Arial"/>
                <a:cs typeface="Arial"/>
              </a:rPr>
              <a:t>Define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concept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h</a:t>
            </a:r>
            <a:r>
              <a:rPr sz="1900" spc="-10" dirty="0" smtClean="0">
                <a:latin typeface="Arial"/>
                <a:cs typeface="Arial"/>
              </a:rPr>
              <a:t>eat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min</a:t>
            </a:r>
            <a:r>
              <a:rPr sz="1900" spc="-10" dirty="0" smtClean="0">
                <a:latin typeface="Arial"/>
                <a:cs typeface="Arial"/>
              </a:rPr>
              <a:t>ology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associate</a:t>
            </a:r>
            <a:r>
              <a:rPr sz="1900" spc="-15" dirty="0" smtClean="0">
                <a:latin typeface="Arial"/>
                <a:cs typeface="Arial"/>
              </a:rPr>
              <a:t>d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ith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ene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gy</a:t>
            </a:r>
            <a:endParaRPr sz="1900" dirty="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900" spc="-10" dirty="0" smtClean="0">
                <a:latin typeface="Arial"/>
                <a:cs typeface="Arial"/>
              </a:rPr>
              <a:t>transfer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by</a:t>
            </a:r>
            <a:r>
              <a:rPr sz="1900" spc="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heat.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2"/>
              </a:spcBef>
            </a:pPr>
            <a:endParaRPr sz="900" dirty="0"/>
          </a:p>
          <a:p>
            <a:pPr marL="355600" marR="120269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Discuss</a:t>
            </a:r>
            <a:r>
              <a:rPr sz="19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th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ee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mechanism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9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eat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transfe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cond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uction, convection,</a:t>
            </a:r>
            <a:r>
              <a:rPr sz="19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and</a:t>
            </a:r>
            <a:r>
              <a:rPr sz="19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radiation.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2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latin typeface="Arial"/>
                <a:cs typeface="Arial"/>
              </a:rPr>
              <a:t>Define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concept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25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ork,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including</a:t>
            </a:r>
            <a:r>
              <a:rPr sz="1900" spc="5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elect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ical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ork</a:t>
            </a:r>
            <a:r>
              <a:rPr sz="1900" spc="3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seve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al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ms</a:t>
            </a:r>
            <a:endParaRPr sz="1900" dirty="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mechanical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35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ork.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1"/>
              </a:spcBef>
            </a:pPr>
            <a:endParaRPr sz="900" dirty="0"/>
          </a:p>
          <a:p>
            <a:pPr marL="355600" marR="70104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Int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oduce</a:t>
            </a:r>
            <a:r>
              <a:rPr sz="19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first law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thermodyna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ics,</a:t>
            </a:r>
            <a:r>
              <a:rPr sz="19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ene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gy</a:t>
            </a:r>
            <a:r>
              <a:rPr sz="19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balances,</a:t>
            </a:r>
            <a:r>
              <a:rPr sz="19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and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 mechanis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900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nergy</a:t>
            </a:r>
            <a:r>
              <a:rPr sz="19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transfer</a:t>
            </a:r>
            <a:r>
              <a:rPr sz="19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to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or</a:t>
            </a:r>
            <a:r>
              <a:rPr sz="19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from</a:t>
            </a:r>
            <a:r>
              <a:rPr sz="19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syste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1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marR="28448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latin typeface="Arial"/>
                <a:cs typeface="Arial"/>
              </a:rPr>
              <a:t>Dete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mine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that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fluid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flo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ing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across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contro</a:t>
            </a:r>
            <a:r>
              <a:rPr sz="1900" spc="-5" dirty="0" smtClean="0">
                <a:latin typeface="Arial"/>
                <a:cs typeface="Arial"/>
              </a:rPr>
              <a:t>l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surface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 </a:t>
            </a:r>
            <a:r>
              <a:rPr sz="1900" spc="-10" dirty="0" smtClean="0">
                <a:latin typeface="Arial"/>
                <a:cs typeface="Arial"/>
              </a:rPr>
              <a:t>cont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ol volume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car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ies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energy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across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control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surface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in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addition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any</a:t>
            </a:r>
            <a:r>
              <a:rPr sz="1900" spc="-10" dirty="0" smtClean="0">
                <a:latin typeface="Arial"/>
                <a:cs typeface="Arial"/>
              </a:rPr>
              <a:t> ene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transfer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across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cont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ol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surface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that </a:t>
            </a:r>
            <a:r>
              <a:rPr sz="1900" spc="-15" dirty="0" smtClean="0">
                <a:latin typeface="Arial"/>
                <a:cs typeface="Arial"/>
              </a:rPr>
              <a:t>may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be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in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form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 heat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and/or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ork.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1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Define</a:t>
            </a:r>
            <a:r>
              <a:rPr sz="19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ene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gy</a:t>
            </a:r>
            <a:r>
              <a:rPr sz="19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conve</a:t>
            </a:r>
            <a:r>
              <a:rPr sz="1900" spc="-5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sion</a:t>
            </a:r>
            <a:r>
              <a:rPr sz="19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spc="-45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ficiencies.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4"/>
              </a:spcBef>
            </a:pPr>
            <a:endParaRPr sz="900" dirty="0"/>
          </a:p>
          <a:p>
            <a:pPr marL="12700" algn="l" rtl="0">
              <a:lnSpc>
                <a:spcPct val="100000"/>
              </a:lnSpc>
            </a:pPr>
            <a:r>
              <a:rPr sz="1900" spc="-1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039" y="6148832"/>
            <a:ext cx="712089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900" spc="-10" dirty="0" smtClean="0">
                <a:latin typeface="Arial"/>
                <a:cs typeface="Arial"/>
              </a:rPr>
              <a:t>Dis</a:t>
            </a:r>
            <a:r>
              <a:rPr sz="1900" spc="-20" dirty="0" smtClean="0">
                <a:latin typeface="Arial"/>
                <a:cs typeface="Arial"/>
              </a:rPr>
              <a:t>c</a:t>
            </a:r>
            <a:r>
              <a:rPr sz="1900" spc="-10" dirty="0" smtClean="0">
                <a:latin typeface="Arial"/>
                <a:cs typeface="Arial"/>
              </a:rPr>
              <a:t>uss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implications</a:t>
            </a:r>
            <a:r>
              <a:rPr sz="1900" spc="4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energy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conversion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on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environment.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/>
          </a:p>
          <a:p>
            <a:pPr marL="113030" algn="ctr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0" y="6286703"/>
            <a:ext cx="385762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67665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rtl="0">
              <a:lnSpc>
                <a:spcPct val="100000"/>
              </a:lnSpc>
            </a:pP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Work </a:t>
            </a:r>
            <a:r>
              <a:rPr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ise</a:t>
            </a:r>
            <a:r>
              <a:rPr sz="24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lerate</a:t>
            </a:r>
            <a:r>
              <a:rPr sz="24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a Bo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2057398"/>
            <a:ext cx="3857625" cy="470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719328"/>
            <a:ext cx="5859145" cy="5586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00" marR="81280" indent="-342900" algn="l" rtl="0">
              <a:lnSpc>
                <a:spcPct val="100000"/>
              </a:lnSpc>
              <a:buClr>
                <a:srgbClr val="FF0066"/>
              </a:buClr>
              <a:buFont typeface="Arial"/>
              <a:buAutoNum type="arabicPeriod"/>
              <a:tabLst>
                <a:tab pos="507365" algn="l"/>
                <a:tab pos="508000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ra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se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6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4"/>
              </a:spcBef>
              <a:buClr>
                <a:srgbClr val="FF0066"/>
              </a:buClr>
              <a:buFont typeface="Arial"/>
              <a:buAutoNum type="arabicPeriod"/>
            </a:pPr>
            <a:endParaRPr sz="850"/>
          </a:p>
          <a:p>
            <a:pPr marL="508000" indent="-342900" algn="l" rtl="0">
              <a:lnSpc>
                <a:spcPct val="100000"/>
              </a:lnSpc>
              <a:buClr>
                <a:srgbClr val="FF0066"/>
              </a:buClr>
              <a:buFont typeface="Arial"/>
              <a:buAutoNum type="arabicPeriod"/>
              <a:tabLst>
                <a:tab pos="507365" algn="l"/>
                <a:tab pos="508000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acc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508000" algn="l" rtl="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equa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ng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ki</a:t>
            </a:r>
            <a:r>
              <a:rPr sz="1800" spc="-10" dirty="0" smtClean="0">
                <a:latin typeface="Arial"/>
                <a:cs typeface="Arial"/>
              </a:rPr>
              <a:t>ne</a:t>
            </a:r>
            <a:r>
              <a:rPr sz="1800" spc="0" dirty="0" smtClean="0">
                <a:latin typeface="Arial"/>
                <a:cs typeface="Arial"/>
              </a:rPr>
              <a:t>tic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od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51"/>
              </a:spcBef>
            </a:pPr>
            <a:endParaRPr sz="1300"/>
          </a:p>
          <a:p>
            <a:pPr marL="12700" algn="l" rtl="0">
              <a:lnSpc>
                <a:spcPct val="100000"/>
              </a:lnSpc>
            </a:pPr>
            <a:r>
              <a:rPr sz="2400" b="1" dirty="0" smtClean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mecha</a:t>
            </a:r>
            <a:r>
              <a:rPr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ical</a:t>
            </a:r>
            <a:r>
              <a:rPr sz="24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Forms of </a:t>
            </a:r>
            <a:r>
              <a:rPr sz="2400" b="1" spc="-50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ork</a:t>
            </a:r>
            <a:endParaRPr sz="2400">
              <a:latin typeface="Arial"/>
              <a:cs typeface="Arial"/>
            </a:endParaRPr>
          </a:p>
          <a:p>
            <a:pPr algn="l" rtl="0"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88900" marR="140081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Ele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tric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ork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6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vo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ta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ctrical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the </a:t>
            </a:r>
            <a:r>
              <a:rPr sz="1800" spc="-10" dirty="0" smtClean="0">
                <a:latin typeface="Arial"/>
                <a:cs typeface="Arial"/>
              </a:rPr>
              <a:t>gene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5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ctric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l ch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rg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33CC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88900" marR="1621155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Magnetic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or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6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tic</a:t>
            </a:r>
            <a:r>
              <a:rPr sz="1800" i="1" spc="2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fie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i="1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stre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gth</a:t>
            </a:r>
            <a:r>
              <a:rPr sz="1800" i="1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agne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tic</a:t>
            </a:r>
            <a:r>
              <a:rPr sz="1800" i="1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le</a:t>
            </a:r>
            <a:r>
              <a:rPr sz="1800" i="1" spc="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i="1" spc="-15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en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88900" marR="146812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Ele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tric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la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izati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b="1" spc="2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or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6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ectric fie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d stre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gth</a:t>
            </a:r>
            <a:r>
              <a:rPr sz="1800" i="1" spc="-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 is the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i="1" spc="5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i="1" spc="-50" dirty="0" smtClean="0">
                <a:solidFill>
                  <a:srgbClr val="0066FF"/>
                </a:solidFill>
                <a:latin typeface="Arial"/>
                <a:cs typeface="Arial"/>
              </a:rPr>
              <a:t>z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ation</a:t>
            </a:r>
            <a:r>
              <a:rPr sz="1800" i="1" spc="4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of the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 m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i="1" spc="-5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i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7850" y="6286703"/>
            <a:ext cx="2952750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524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22237"/>
            <a:ext cx="8458200" cy="639762"/>
          </a:xfrm>
          <a:custGeom>
            <a:avLst/>
            <a:gdLst/>
            <a:ahLst/>
            <a:cxnLst/>
            <a:rect l="l" t="t" r="r" b="b"/>
            <a:pathLst>
              <a:path w="8458200" h="639762">
                <a:moveTo>
                  <a:pt x="0" y="639762"/>
                </a:moveTo>
                <a:lnTo>
                  <a:pt x="8458200" y="639762"/>
                </a:lnTo>
                <a:lnTo>
                  <a:pt x="8458200" y="0"/>
                </a:lnTo>
                <a:lnTo>
                  <a:pt x="0" y="0"/>
                </a:lnTo>
                <a:lnTo>
                  <a:pt x="0" y="6397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FIRST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LAW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THERMODYNAMICS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801878"/>
            <a:ext cx="8383270" cy="2315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4160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first law of the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modyna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ics</a:t>
            </a:r>
            <a:r>
              <a:rPr sz="1800" b="1" i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(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cons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ation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 o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f ene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gy 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rinci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i="1" spc="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)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sis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s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ps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vari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forms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first 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aw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states that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en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rgy</a:t>
            </a:r>
            <a:r>
              <a:rPr sz="1800" b="1" i="1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i="1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be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neit</a:t>
            </a:r>
            <a:r>
              <a:rPr sz="1800" b="1" i="1" spc="5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ted</a:t>
            </a:r>
            <a:r>
              <a:rPr sz="1800" b="1" i="1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b="1" i="1" spc="5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b="1" i="1" spc="-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de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troy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b="1" i="1" spc="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b="1" i="1" spc="5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ring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b="1" i="1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b="1" i="1" spc="-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pro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cess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;</a:t>
            </a:r>
            <a:r>
              <a:rPr sz="1800" b="1" i="1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it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 ca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n only</a:t>
            </a:r>
            <a:r>
              <a:rPr sz="1800" b="1" i="1" spc="-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i="1" spc="-10" dirty="0" smtClean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hange for</a:t>
            </a:r>
            <a:r>
              <a:rPr sz="1800" b="1" i="1" spc="-15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b="1" i="1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280670" indent="-342900" algn="just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F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 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aw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all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cifi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states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cl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same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cl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tai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8375" y="5281295"/>
            <a:ext cx="149733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 be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stro</a:t>
            </a:r>
            <a:r>
              <a:rPr sz="18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;</a:t>
            </a:r>
            <a:r>
              <a:rPr sz="1800" spc="4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 can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ly 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forms.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219450"/>
            <a:ext cx="3038475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7850" y="3276600"/>
            <a:ext cx="2952750" cy="337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6286703"/>
            <a:ext cx="3390900" cy="485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3340" algn="r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3576"/>
            <a:ext cx="1584960" cy="984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Energy Bal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6894" y="268223"/>
            <a:ext cx="5802630" cy="88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80000"/>
              </a:lnSpc>
            </a:pP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(i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cre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se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or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ecr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as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)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ene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 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stem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du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ss is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equa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to</a:t>
            </a:r>
            <a:r>
              <a:rPr sz="1800" spc="-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the 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nce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4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 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teri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 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 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av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ng</a:t>
            </a:r>
            <a:r>
              <a:rPr sz="1800" spc="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stem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roc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8226" y="2057400"/>
            <a:ext cx="2585974" cy="35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295429"/>
            <a:ext cx="7479299" cy="685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925" y="2590798"/>
            <a:ext cx="3343275" cy="416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2590798"/>
            <a:ext cx="3390900" cy="418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5101" y="6286703"/>
            <a:ext cx="3865879" cy="42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5240" algn="r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426" rIns="0" bIns="0" rtlCol="0">
            <a:noAutofit/>
          </a:bodyPr>
          <a:lstStyle/>
          <a:p>
            <a:pPr marL="3175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r>
              <a:rPr sz="32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 S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m,</a:t>
            </a:r>
            <a:r>
              <a:rPr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5" dirty="0" smtClean="0">
                <a:solidFill>
                  <a:srgbClr val="FF0000"/>
                </a:solidFill>
                <a:latin typeface="Symbol"/>
                <a:cs typeface="Symbol"/>
              </a:rPr>
              <a:t></a:t>
            </a:r>
            <a:r>
              <a:rPr sz="3200" b="1" i="1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150" b="1" spc="15" baseline="-21164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150" b="1" spc="-7" baseline="-21164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150" b="1" spc="15" baseline="-21164" dirty="0" smtClean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133480"/>
            <a:ext cx="7491593" cy="314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1600263"/>
            <a:ext cx="4326330" cy="369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2078038"/>
            <a:ext cx="3313612" cy="284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1525" y="3505225"/>
            <a:ext cx="2721468" cy="1450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540" y="2782442"/>
            <a:ext cx="286512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In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ernal,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kinetic,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 potential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gy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ang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5101" y="2514600"/>
            <a:ext cx="3865499" cy="4200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6286703"/>
            <a:ext cx="2828925" cy="419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9565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hanisms</a:t>
            </a:r>
            <a:r>
              <a:rPr sz="2800" b="1" spc="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r>
              <a:rPr sz="2800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Trans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r,</a:t>
            </a:r>
            <a:r>
              <a:rPr sz="2800" b="1" spc="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2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775" b="1" spc="0" baseline="-21021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775" b="1" spc="15" baseline="-21021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775" b="1" spc="375" baseline="-2102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800" b="1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2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775" b="1" spc="0" baseline="-21021" dirty="0" smtClean="0">
                <a:solidFill>
                  <a:srgbClr val="FF0000"/>
                </a:solidFill>
                <a:latin typeface="Arial"/>
                <a:cs typeface="Arial"/>
              </a:rPr>
              <a:t>out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762066"/>
            <a:ext cx="6220513" cy="265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066871"/>
            <a:ext cx="4228005" cy="827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1966941"/>
            <a:ext cx="4343906" cy="852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1673225"/>
            <a:ext cx="1055687" cy="307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084389"/>
            <a:ext cx="1122631" cy="278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2505075"/>
            <a:ext cx="1844675" cy="314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200" y="2886075"/>
            <a:ext cx="3325876" cy="314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2200" y="3352806"/>
            <a:ext cx="2308184" cy="320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3352790"/>
            <a:ext cx="2184372" cy="3080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2200" y="3733797"/>
            <a:ext cx="3356598" cy="34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140" y="895858"/>
            <a:ext cx="1816100" cy="2385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latin typeface="Arial"/>
                <a:cs typeface="Arial"/>
              </a:rPr>
              <a:t>Heat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transfer</a:t>
            </a:r>
            <a:endParaRPr sz="19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5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5" dirty="0" smtClean="0">
                <a:latin typeface="Arial"/>
                <a:cs typeface="Arial"/>
              </a:rPr>
              <a:t>Work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transfer</a:t>
            </a:r>
            <a:endParaRPr sz="19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5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5" dirty="0" smtClean="0">
                <a:latin typeface="Arial"/>
                <a:cs typeface="Arial"/>
              </a:rPr>
              <a:t>Mass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flow</a:t>
            </a:r>
            <a:endParaRPr sz="19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11"/>
              </a:spcBef>
            </a:pPr>
            <a:endParaRPr sz="1300"/>
          </a:p>
          <a:p>
            <a:pPr marL="165100" marR="178435" algn="l" rtl="0">
              <a:lnSpc>
                <a:spcPct val="100000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sed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mass 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ves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ly 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at tra</a:t>
            </a:r>
            <a:r>
              <a:rPr sz="1800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sfer 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i="1" spc="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i="1" spc="0" dirty="0" smtClean="0">
                <a:solidFill>
                  <a:srgbClr val="CC00CC"/>
                </a:solidFill>
                <a:latin typeface="Arial"/>
                <a:cs typeface="Arial"/>
              </a:rPr>
              <a:t>ork.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0375" y="4655566"/>
            <a:ext cx="1800860" cy="193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trol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me can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 by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 flow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as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ork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ctio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4809" y="1637538"/>
            <a:ext cx="4222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dirty="0" smtClean="0">
                <a:latin typeface="Times New Roman"/>
                <a:cs typeface="Times New Roman"/>
              </a:rPr>
              <a:t>(</a:t>
            </a:r>
            <a:r>
              <a:rPr sz="2000" spc="5" dirty="0" smtClean="0">
                <a:latin typeface="Times New Roman"/>
                <a:cs typeface="Times New Roman"/>
              </a:rPr>
              <a:t>k</a:t>
            </a:r>
            <a:r>
              <a:rPr sz="2000" spc="0" dirty="0" smtClean="0">
                <a:latin typeface="Times New Roman"/>
                <a:cs typeface="Times New Roman"/>
              </a:rPr>
              <a:t>J)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0" y="4362450"/>
            <a:ext cx="4086225" cy="2190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0" y="3762375"/>
            <a:ext cx="2828925" cy="29432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61809" y="3818890"/>
            <a:ext cx="195008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For a c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cle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∆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=</a:t>
            </a:r>
            <a:r>
              <a:rPr sz="1800" i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0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, th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Q =</a:t>
            </a:r>
            <a:r>
              <a:rPr sz="1800" i="1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7550" y="6286703"/>
            <a:ext cx="184785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2004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74637"/>
            <a:ext cx="8458200" cy="563562"/>
          </a:xfrm>
          <a:custGeom>
            <a:avLst/>
            <a:gdLst/>
            <a:ahLst/>
            <a:cxnLst/>
            <a:rect l="l" t="t" r="r" b="b"/>
            <a:pathLst>
              <a:path w="8458200" h="563562">
                <a:moveTo>
                  <a:pt x="0" y="563562"/>
                </a:moveTo>
                <a:lnTo>
                  <a:pt x="8458200" y="563562"/>
                </a:lnTo>
                <a:lnTo>
                  <a:pt x="8458200" y="0"/>
                </a:lnTo>
                <a:lnTo>
                  <a:pt x="0" y="0"/>
                </a:lnTo>
                <a:lnTo>
                  <a:pt x="0" y="5635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902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ENERGY CONVERSION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EFFICIENCIES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960881"/>
            <a:ext cx="8174990" cy="525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ts val="2050"/>
              </a:lnSpc>
            </a:pPr>
            <a:r>
              <a:rPr sz="1800" b="1" i="1" dirty="0" smtClean="0">
                <a:solidFill>
                  <a:srgbClr val="CC00CC"/>
                </a:solidFill>
                <a:latin typeface="Arial"/>
                <a:cs typeface="Arial"/>
              </a:rPr>
              <a:t>Efficiency</a:t>
            </a:r>
            <a:r>
              <a:rPr sz="18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fre</a:t>
            </a:r>
            <a:r>
              <a:rPr sz="1800" spc="-10" dirty="0" smtClean="0">
                <a:latin typeface="Arial"/>
                <a:cs typeface="Arial"/>
              </a:rPr>
              <a:t>q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ntly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terms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mics,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w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acc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1709763"/>
            <a:ext cx="3347332" cy="652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65575" y="2782951"/>
            <a:ext cx="2525395" cy="174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Efficien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cy</a:t>
            </a:r>
            <a:r>
              <a:rPr sz="1900" b="1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ater heater:</a:t>
            </a:r>
            <a:r>
              <a:rPr sz="1900" b="1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ratio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 energy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delivered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 house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by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hot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25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ater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 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ene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supplied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 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ater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heate</a:t>
            </a:r>
            <a:r>
              <a:rPr sz="1900" spc="-114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6200" y="5280025"/>
            <a:ext cx="3048000" cy="13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75" y="1676400"/>
            <a:ext cx="3362325" cy="473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7550" y="1895475"/>
            <a:ext cx="1847850" cy="4733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6313424" cy="64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832102"/>
            <a:ext cx="8224520" cy="467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Lo</a:t>
            </a:r>
            <a:r>
              <a:rPr sz="1800" b="1" spc="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 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alue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(LHV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When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5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707390" algn="l" rtl="0">
              <a:lnSpc>
                <a:spcPct val="100000"/>
              </a:lnSpc>
              <a:spcBef>
                <a:spcPts val="434"/>
              </a:spcBef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Hig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 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alue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(H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When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usti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tely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of vap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riz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ver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4509135" marR="34798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ting 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</a:t>
            </a:r>
            <a:r>
              <a:rPr sz="1800" spc="-10" dirty="0" smtClean="0">
                <a:latin typeface="Arial"/>
                <a:cs typeface="Arial"/>
              </a:rPr>
              <a:t>m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5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 comm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us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 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terms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ann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 fuel uti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izati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ncy (</a:t>
            </a:r>
            <a:r>
              <a:rPr sz="1800" b="1" spc="-5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FUE)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bu</a:t>
            </a:r>
            <a:r>
              <a:rPr sz="1800" spc="0" dirty="0" smtClean="0">
                <a:latin typeface="Arial"/>
                <a:cs typeface="Arial"/>
              </a:rPr>
              <a:t>sti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</a:t>
            </a:r>
            <a:r>
              <a:rPr sz="1800" spc="-10" dirty="0" smtClean="0">
                <a:latin typeface="Arial"/>
                <a:cs typeface="Arial"/>
              </a:rPr>
              <a:t>ien</a:t>
            </a:r>
            <a:r>
              <a:rPr sz="1800" spc="0" dirty="0" smtClean="0">
                <a:latin typeface="Arial"/>
                <a:cs typeface="Arial"/>
              </a:rPr>
              <a:t>cy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ll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 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sses to 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star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-</a:t>
            </a:r>
            <a:r>
              <a:rPr sz="1800" spc="-5" dirty="0" smtClean="0">
                <a:latin typeface="Arial"/>
                <a:cs typeface="Arial"/>
              </a:rPr>
              <a:t>up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 d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sses.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R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954278"/>
            <a:ext cx="8077200" cy="821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ating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alue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of the fue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 at ro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tely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usti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 co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2762248"/>
            <a:ext cx="4105275" cy="401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8201" y="6286703"/>
            <a:ext cx="3449954" cy="49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72415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4591"/>
            <a:ext cx="859282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Gene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ator:</a:t>
            </a:r>
            <a:r>
              <a:rPr sz="1800" b="1" spc="-9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verts mec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54305" indent="-342900" algn="l" rtl="0">
              <a:lnSpc>
                <a:spcPts val="1950"/>
              </a:lnSpc>
              <a:spcBef>
                <a:spcPts val="455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Gene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ator effici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ratio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ctrical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  <a:p>
            <a:pPr marL="355600" marR="12700" indent="-342900" algn="l" rtl="0">
              <a:lnSpc>
                <a:spcPts val="1939"/>
              </a:lnSpc>
              <a:spcBef>
                <a:spcPts val="434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ncy of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 po</a:t>
            </a:r>
            <a:r>
              <a:rPr sz="1800" b="1" spc="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ant:</a:t>
            </a:r>
            <a:r>
              <a:rPr sz="1800" b="1" spc="-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ratio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 to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rate 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3748" y="1752686"/>
            <a:ext cx="4992881" cy="696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4975" y="3164459"/>
            <a:ext cx="197929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effic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oun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igh</a:t>
            </a:r>
            <a:r>
              <a:rPr sz="1800" spc="0" dirty="0" smtClean="0">
                <a:latin typeface="Arial"/>
                <a:cs typeface="Arial"/>
              </a:rPr>
              <a:t>t 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tp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 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 W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ectric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 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sum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3175" y="1425828"/>
            <a:ext cx="34524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i="1" dirty="0" smtClean="0">
                <a:solidFill>
                  <a:srgbClr val="0066FF"/>
                </a:solidFill>
                <a:latin typeface="Arial"/>
                <a:cs typeface="Arial"/>
              </a:rPr>
              <a:t>Over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ll</a:t>
            </a:r>
            <a:r>
              <a:rPr sz="1800" i="1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effici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ncy 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i="1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a 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ower p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i="1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i="1" spc="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18201" y="2514598"/>
            <a:ext cx="3449574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2590800" cy="503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3426205"/>
            <a:ext cx="4719955" cy="1629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-5" dirty="0" smtClean="0">
                <a:latin typeface="Arial"/>
                <a:cs typeface="Arial"/>
              </a:rPr>
              <a:t>-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</a:t>
            </a:r>
            <a:r>
              <a:rPr sz="1800" spc="-10" dirty="0" smtClean="0">
                <a:latin typeface="Arial"/>
                <a:cs typeface="Arial"/>
              </a:rPr>
              <a:t>ien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app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ian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rve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ts val="1945"/>
              </a:lnSpc>
            </a:pPr>
            <a:r>
              <a:rPr sz="180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-15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96520" indent="-342900" algn="l" rtl="0">
              <a:lnSpc>
                <a:spcPts val="1939"/>
              </a:lnSpc>
              <a:spcBef>
                <a:spcPts val="459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It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iro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nt</a:t>
            </a:r>
            <a:r>
              <a:rPr sz="18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uc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nts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 the atm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usti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85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usti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5450" y="304800"/>
            <a:ext cx="3486150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04800"/>
            <a:ext cx="5257800" cy="292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5072507"/>
            <a:ext cx="4632960" cy="1804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car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on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arm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355600" marR="777240" indent="-343535" algn="l" rtl="0">
              <a:lnSpc>
                <a:spcPts val="1939"/>
              </a:lnSpc>
              <a:spcBef>
                <a:spcPts val="459"/>
              </a:spcBef>
              <a:buClr>
                <a:srgbClr val="FF3300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tro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en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es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-3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car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, ca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smog</a:t>
            </a:r>
            <a:endParaRPr sz="1800">
              <a:latin typeface="Arial"/>
              <a:cs typeface="Arial"/>
            </a:endParaRPr>
          </a:p>
          <a:p>
            <a:pPr marL="355600" indent="-343535" algn="l" rtl="0">
              <a:lnSpc>
                <a:spcPct val="100000"/>
              </a:lnSpc>
              <a:spcBef>
                <a:spcPts val="185"/>
              </a:spcBef>
              <a:buClr>
                <a:srgbClr val="FF3300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car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on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ic</a:t>
            </a:r>
            <a:endParaRPr sz="1800">
              <a:latin typeface="Arial"/>
              <a:cs typeface="Arial"/>
            </a:endParaRPr>
          </a:p>
          <a:p>
            <a:pPr marL="355600" indent="-343535" algn="l" rtl="0">
              <a:lnSpc>
                <a:spcPct val="100000"/>
              </a:lnSpc>
              <a:spcBef>
                <a:spcPts val="215"/>
              </a:spcBef>
              <a:buClr>
                <a:srgbClr val="FF3300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lf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 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io</a:t>
            </a:r>
            <a:r>
              <a:rPr sz="1800" spc="-15" dirty="0" smtClean="0">
                <a:solidFill>
                  <a:srgbClr val="0066FF"/>
                </a:solidFill>
                <a:latin typeface="Arial"/>
                <a:cs typeface="Arial"/>
              </a:rPr>
              <a:t>x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a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id 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marL="284226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076" y="6286703"/>
            <a:ext cx="2922905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96240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14" rIns="0" bIns="0" rtlCol="0">
            <a:noAutofit/>
          </a:bodyPr>
          <a:lstStyle/>
          <a:p>
            <a:pPr marL="165100" rtl="0">
              <a:lnSpc>
                <a:spcPts val="3329"/>
              </a:lnSpc>
            </a:pP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Effi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iencies</a:t>
            </a:r>
            <a:r>
              <a:rPr sz="2800" b="1" spc="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hanica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b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8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Elec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ic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5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vic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612" y="1371590"/>
            <a:ext cx="4992881" cy="561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536930"/>
            <a:ext cx="5837435" cy="654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2265934"/>
            <a:ext cx="5399405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fectiv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tracted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the mec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e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ssed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mp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ncy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turb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4270381"/>
            <a:ext cx="2813474" cy="30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5715000"/>
            <a:ext cx="2962780" cy="290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540" y="954278"/>
            <a:ext cx="2191385" cy="27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2140"/>
              </a:lnSpc>
            </a:pPr>
            <a:r>
              <a:rPr sz="1800" dirty="0" smtClean="0">
                <a:latin typeface="Arial"/>
                <a:cs typeface="Arial"/>
              </a:rPr>
              <a:t>Mec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fici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69076" y="1295400"/>
            <a:ext cx="2922524" cy="518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5029190"/>
            <a:ext cx="6104106" cy="598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0553" y="66518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0725" y="6286703"/>
            <a:ext cx="3190875" cy="419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96240" algn="r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52400"/>
            <a:ext cx="8382000" cy="533400"/>
          </a:xfrm>
          <a:custGeom>
            <a:avLst/>
            <a:gdLst/>
            <a:ahLst/>
            <a:cxnLst/>
            <a:rect l="l" t="t" r="r" b="b"/>
            <a:pathLst>
              <a:path w="8382000" h="533400">
                <a:moveTo>
                  <a:pt x="0" y="533400"/>
                </a:moveTo>
                <a:lnTo>
                  <a:pt x="8382000" y="533400"/>
                </a:lnTo>
                <a:lnTo>
                  <a:pt x="8382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INTROD</a:t>
            </a:r>
            <a:r>
              <a:rPr sz="3200" b="1" spc="5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CTI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801878"/>
            <a:ext cx="8239759" cy="5803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If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take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tire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m—i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ng</a:t>
            </a:r>
            <a:r>
              <a:rPr sz="1800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air 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refrig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rat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(or fa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r>
              <a:rPr sz="1800" spc="0" dirty="0" smtClean="0">
                <a:latin typeface="Arial"/>
                <a:cs typeface="Arial"/>
              </a:rPr>
              <a:t>—as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 is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15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-se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5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l-i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sulate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ctrical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cross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m.</a:t>
            </a:r>
            <a:endParaRPr sz="1800" dirty="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As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-10" dirty="0" smtClean="0">
                <a:latin typeface="Arial"/>
                <a:cs typeface="Arial"/>
              </a:rPr>
              <a:t>io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ctric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ene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y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vi</a:t>
            </a:r>
            <a:r>
              <a:rPr sz="1800" spc="-10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endParaRPr sz="1800" dirty="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ro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m 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em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ris</a:t>
            </a:r>
            <a:r>
              <a:rPr sz="1800" spc="-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100"/>
              </a:lnSpc>
              <a:spcBef>
                <a:spcPts val="9"/>
              </a:spcBef>
            </a:pPr>
            <a:endParaRPr sz="1100" dirty="0"/>
          </a:p>
          <a:p>
            <a:pPr marL="3500120" marR="2771140" indent="1905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ng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ed</a:t>
            </a:r>
            <a:r>
              <a:rPr sz="1800" spc="5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-i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ted</a:t>
            </a:r>
            <a:r>
              <a:rPr sz="1800" spc="5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  <a:p>
            <a:pPr marL="1438910" algn="ctr" rtl="0">
              <a:lnSpc>
                <a:spcPct val="100000"/>
              </a:lnSpc>
            </a:pP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ise the</a:t>
            </a:r>
            <a:endParaRPr sz="1800" dirty="0">
              <a:latin typeface="Arial"/>
              <a:cs typeface="Arial"/>
            </a:endParaRPr>
          </a:p>
          <a:p>
            <a:pPr marL="652780" algn="ctr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tem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in</a:t>
            </a:r>
            <a:endParaRPr sz="1800" dirty="0">
              <a:latin typeface="Arial"/>
              <a:cs typeface="Arial"/>
            </a:endParaRPr>
          </a:p>
          <a:p>
            <a:pPr marL="1730375" algn="ctr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m.</a:t>
            </a:r>
            <a:endParaRPr sz="1800" dirty="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300"/>
              </a:lnSpc>
              <a:spcBef>
                <a:spcPts val="42"/>
              </a:spcBef>
            </a:pPr>
            <a:endParaRPr sz="1300" dirty="0"/>
          </a:p>
          <a:p>
            <a:pPr marL="3289935" marR="296164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refri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tor 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ting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its 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l- se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l- 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775" y="2752725"/>
            <a:ext cx="3400425" cy="380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0725" y="2743200"/>
            <a:ext cx="3190875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23969"/>
            <a:ext cx="4666564" cy="72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425" y="1844672"/>
            <a:ext cx="4918531" cy="746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125" y="2693987"/>
            <a:ext cx="5375275" cy="735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1228" y="1106678"/>
            <a:ext cx="2580005" cy="2312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39240" algn="l" rtl="0">
              <a:lnSpc>
                <a:spcPct val="100000"/>
              </a:lnSpc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Ge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tor e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200"/>
              </a:lnSpc>
              <a:spcBef>
                <a:spcPts val="83"/>
              </a:spcBef>
            </a:pPr>
            <a:endParaRPr sz="1200"/>
          </a:p>
          <a:p>
            <a:pPr marL="241300" algn="l" rtl="0">
              <a:lnSpc>
                <a:spcPct val="100000"/>
              </a:lnSpc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tor</a:t>
            </a:r>
            <a:endParaRPr sz="1800">
              <a:latin typeface="Arial"/>
              <a:cs typeface="Arial"/>
            </a:endParaRPr>
          </a:p>
          <a:p>
            <a:pPr marL="241300" algn="l" rtl="0">
              <a:lnSpc>
                <a:spcPct val="100000"/>
              </a:lnSpc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ov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698500" marR="12700" algn="l" rtl="0">
              <a:lnSpc>
                <a:spcPct val="100000"/>
              </a:lnSpc>
            </a:pPr>
            <a:r>
              <a:rPr sz="1800" spc="-6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ur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5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-Ge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tor ov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fici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228597"/>
            <a:ext cx="4566388" cy="746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136" rIns="0" bIns="0" rtlCol="0">
            <a:noAutofit/>
          </a:bodyPr>
          <a:lstStyle/>
          <a:p>
            <a:pPr marL="4966335" rtl="0">
              <a:lnSpc>
                <a:spcPct val="100000"/>
              </a:lnSpc>
            </a:pPr>
            <a:r>
              <a:rPr sz="180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mp</a:t>
            </a:r>
            <a:endParaRPr sz="1800">
              <a:latin typeface="Arial"/>
              <a:cs typeface="Arial"/>
            </a:endParaRPr>
          </a:p>
          <a:p>
            <a:pPr marL="4966335" rtl="0">
              <a:lnSpc>
                <a:spcPct val="100000"/>
              </a:lnSpc>
            </a:pP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35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fic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ien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725" y="3551299"/>
            <a:ext cx="3419475" cy="3230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0" y="4324348"/>
            <a:ext cx="3705225" cy="2457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52400"/>
            <a:ext cx="8458200" cy="609600"/>
          </a:xfrm>
          <a:custGeom>
            <a:avLst/>
            <a:gdLst/>
            <a:ahLst/>
            <a:cxnLst/>
            <a:rect l="l" t="t" r="r" b="b"/>
            <a:pathLst>
              <a:path w="8458200" h="609600">
                <a:moveTo>
                  <a:pt x="0" y="609600"/>
                </a:moveTo>
                <a:lnTo>
                  <a:pt x="8458200" y="609600"/>
                </a:lnTo>
                <a:lnTo>
                  <a:pt x="8458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1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ENERGY AND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ENVIRONMENT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878078"/>
            <a:ext cx="8416925" cy="20408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vers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often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affects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vir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air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6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th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y 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is 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its imp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vir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nts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usti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foss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 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ls are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ct val="100000"/>
              </a:lnSpc>
            </a:pP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id 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glob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in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555625" indent="-34290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vir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 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came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ser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to 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eg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tatio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5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ld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fe</a:t>
            </a:r>
            <a:r>
              <a:rPr sz="1800" spc="0" dirty="0" smtClean="0">
                <a:latin typeface="Arial"/>
                <a:cs typeface="Arial"/>
              </a:rPr>
              <a:t>,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 he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6105144"/>
            <a:ext cx="416369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vers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are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often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ron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tal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009898"/>
            <a:ext cx="25146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3114675"/>
            <a:ext cx="3609975" cy="282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 rtl="0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Ozone</a:t>
            </a:r>
            <a:r>
              <a:rPr sz="32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Smog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805941"/>
            <a:ext cx="8465185" cy="529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76860" indent="-342900" algn="l" rtl="0">
              <a:lnSpc>
                <a:spcPts val="173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b="1" spc="-15" dirty="0" smtClean="0">
                <a:solidFill>
                  <a:srgbClr val="CC00CC"/>
                </a:solidFill>
                <a:latin typeface="Arial"/>
                <a:cs typeface="Arial"/>
              </a:rPr>
              <a:t>Smog</a:t>
            </a:r>
            <a:r>
              <a:rPr sz="1600" spc="-5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6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Made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up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mo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tly 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groun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level ozone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(O</a:t>
            </a:r>
            <a:r>
              <a:rPr sz="1575" spc="-7" baseline="-21164" dirty="0" smtClean="0">
                <a:latin typeface="Arial"/>
                <a:cs typeface="Arial"/>
              </a:rPr>
              <a:t>3</a:t>
            </a:r>
            <a:r>
              <a:rPr sz="1600" spc="-5" dirty="0" smtClean="0">
                <a:latin typeface="Arial"/>
                <a:cs typeface="Arial"/>
              </a:rPr>
              <a:t>),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but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it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also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conta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ns numerous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other chem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cals,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including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carbon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monoxide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(C</a:t>
            </a: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5" dirty="0" smtClean="0">
                <a:latin typeface="Arial"/>
                <a:cs typeface="Arial"/>
              </a:rPr>
              <a:t>),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parti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ulate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matter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such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soot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du</a:t>
            </a:r>
            <a:r>
              <a:rPr sz="1600" spc="-5" dirty="0" smtClean="0">
                <a:latin typeface="Arial"/>
                <a:cs typeface="Arial"/>
              </a:rPr>
              <a:t>st,</a:t>
            </a:r>
            <a:r>
              <a:rPr sz="1600" spc="-10" dirty="0" smtClean="0">
                <a:latin typeface="Arial"/>
                <a:cs typeface="Arial"/>
              </a:rPr>
              <a:t> volatile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organic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compounds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(V</a:t>
            </a:r>
            <a:r>
              <a:rPr sz="1600" spc="-20" dirty="0" smtClean="0">
                <a:latin typeface="Arial"/>
                <a:cs typeface="Arial"/>
              </a:rPr>
              <a:t>O</a:t>
            </a:r>
            <a:r>
              <a:rPr sz="1600" spc="-10" dirty="0" smtClean="0">
                <a:latin typeface="Arial"/>
                <a:cs typeface="Arial"/>
              </a:rPr>
              <a:t>Cs)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such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ben</a:t>
            </a:r>
            <a:r>
              <a:rPr sz="1600" spc="-5" dirty="0" smtClean="0">
                <a:latin typeface="Arial"/>
                <a:cs typeface="Arial"/>
              </a:rPr>
              <a:t>z</a:t>
            </a:r>
            <a:r>
              <a:rPr sz="1600" spc="-10" dirty="0" smtClean="0">
                <a:latin typeface="Arial"/>
                <a:cs typeface="Arial"/>
              </a:rPr>
              <a:t>ene,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butane,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other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h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drocarbon</a:t>
            </a:r>
            <a:r>
              <a:rPr sz="1600" spc="-5" dirty="0" smtClean="0">
                <a:latin typeface="Arial"/>
                <a:cs typeface="Arial"/>
              </a:rPr>
              <a:t>s.</a:t>
            </a:r>
            <a:endParaRPr sz="1600">
              <a:latin typeface="Arial"/>
              <a:cs typeface="Arial"/>
            </a:endParaRPr>
          </a:p>
          <a:p>
            <a:pPr marL="355600" marR="12700" indent="-342900" algn="l" rtl="0">
              <a:lnSpc>
                <a:spcPts val="1730"/>
              </a:lnSpc>
              <a:spcBef>
                <a:spcPts val="3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b="1" spc="-1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600" b="1" spc="-5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drocarb</a:t>
            </a:r>
            <a:r>
              <a:rPr sz="1600" b="1" spc="-1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600" b="1" spc="5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ni</a:t>
            </a:r>
            <a:r>
              <a:rPr sz="1600" b="1" spc="-2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rogen</a:t>
            </a:r>
            <a:r>
              <a:rPr sz="1600" b="1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oxi</a:t>
            </a:r>
            <a:r>
              <a:rPr sz="1600" b="1" spc="-15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16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react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presence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-5" dirty="0" smtClean="0">
                <a:latin typeface="Arial"/>
                <a:cs typeface="Arial"/>
              </a:rPr>
              <a:t> s</a:t>
            </a:r>
            <a:r>
              <a:rPr sz="1600" spc="-10" dirty="0" smtClean="0">
                <a:latin typeface="Arial"/>
                <a:cs typeface="Arial"/>
              </a:rPr>
              <a:t>unlight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hot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calm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da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s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to form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ground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level ozone.</a:t>
            </a:r>
            <a:endParaRPr sz="16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6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b="1" spc="-2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zo</a:t>
            </a:r>
            <a:r>
              <a:rPr sz="1600" b="1" spc="-2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6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600" b="1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ir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itates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es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damag</a:t>
            </a:r>
            <a:r>
              <a:rPr sz="1600" spc="-15" dirty="0" smtClean="0">
                <a:latin typeface="Arial"/>
                <a:cs typeface="Arial"/>
              </a:rPr>
              <a:t>e</a:t>
            </a:r>
            <a:r>
              <a:rPr sz="1600" spc="-10" dirty="0" smtClean="0">
                <a:latin typeface="Arial"/>
                <a:cs typeface="Arial"/>
              </a:rPr>
              <a:t>s the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air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sacs in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lungs 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he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</a:t>
            </a:r>
            <a:r>
              <a:rPr sz="1600" spc="-20" dirty="0" smtClean="0">
                <a:latin typeface="Arial"/>
                <a:cs typeface="Arial"/>
              </a:rPr>
              <a:t>x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gen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carbon</a:t>
            </a:r>
            <a:endParaRPr sz="1600">
              <a:latin typeface="Arial"/>
              <a:cs typeface="Arial"/>
            </a:endParaRPr>
          </a:p>
          <a:p>
            <a:pPr marR="382905" algn="ctr" rtl="0">
              <a:lnSpc>
                <a:spcPts val="1730"/>
              </a:lnSpc>
            </a:pPr>
            <a:r>
              <a:rPr sz="1600" spc="-10" dirty="0" smtClean="0">
                <a:latin typeface="Arial"/>
                <a:cs typeface="Arial"/>
              </a:rPr>
              <a:t>dio</a:t>
            </a:r>
            <a:r>
              <a:rPr sz="1600" spc="-15" dirty="0" smtClean="0">
                <a:latin typeface="Arial"/>
                <a:cs typeface="Arial"/>
              </a:rPr>
              <a:t>x</a:t>
            </a:r>
            <a:r>
              <a:rPr sz="1600" spc="-10" dirty="0" smtClean="0">
                <a:latin typeface="Arial"/>
                <a:cs typeface="Arial"/>
              </a:rPr>
              <a:t>ide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are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x</a:t>
            </a:r>
            <a:r>
              <a:rPr sz="1600" spc="-10" dirty="0" smtClean="0">
                <a:latin typeface="Arial"/>
                <a:cs typeface="Arial"/>
              </a:rPr>
              <a:t>changed,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cau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ing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eventual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hardening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this soft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s</a:t>
            </a:r>
            <a:r>
              <a:rPr sz="1600" spc="-10" dirty="0" smtClean="0">
                <a:latin typeface="Arial"/>
                <a:cs typeface="Arial"/>
              </a:rPr>
              <a:t>pongy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tissue.</a:t>
            </a:r>
            <a:endParaRPr sz="1600">
              <a:latin typeface="Arial"/>
              <a:cs typeface="Arial"/>
            </a:endParaRPr>
          </a:p>
          <a:p>
            <a:pPr marL="355600" marR="643890" indent="-342900" algn="l" rtl="0">
              <a:lnSpc>
                <a:spcPts val="1730"/>
              </a:lnSpc>
              <a:spcBef>
                <a:spcPts val="40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600" spc="-5" dirty="0" smtClean="0">
                <a:latin typeface="Arial"/>
                <a:cs typeface="Arial"/>
              </a:rPr>
              <a:t>It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also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cau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es shortness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breath,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hee</a:t>
            </a:r>
            <a:r>
              <a:rPr sz="1600" spc="-5" dirty="0" smtClean="0">
                <a:latin typeface="Arial"/>
                <a:cs typeface="Arial"/>
              </a:rPr>
              <a:t>z</a:t>
            </a:r>
            <a:r>
              <a:rPr sz="1600" spc="-10" dirty="0" smtClean="0">
                <a:latin typeface="Arial"/>
                <a:cs typeface="Arial"/>
              </a:rPr>
              <a:t>ing,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fat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gue,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heada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</a:t>
            </a:r>
            <a:r>
              <a:rPr sz="1600" spc="-5" dirty="0" smtClean="0">
                <a:latin typeface="Arial"/>
                <a:cs typeface="Arial"/>
              </a:rPr>
              <a:t>s,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nau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ea,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 aggravates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resp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rato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y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problems such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asthma.</a:t>
            </a:r>
            <a:endParaRPr sz="16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algn="l" rtl="0">
              <a:lnSpc>
                <a:spcPts val="1000"/>
              </a:lnSpc>
              <a:buClr>
                <a:srgbClr val="FF0000"/>
              </a:buClr>
              <a:buFont typeface="Arial"/>
              <a:buChar char="•"/>
            </a:pPr>
            <a:endParaRPr sz="1000"/>
          </a:p>
          <a:p>
            <a:pPr marL="3328035" marR="86995" lvl="1" indent="-342900" algn="l" rtl="0">
              <a:lnSpc>
                <a:spcPts val="1839"/>
              </a:lnSpc>
              <a:buClr>
                <a:srgbClr val="FF0000"/>
              </a:buClr>
              <a:buFont typeface="Arial"/>
              <a:buChar char="•"/>
              <a:tabLst>
                <a:tab pos="3327400" algn="l"/>
              </a:tabLst>
            </a:pPr>
            <a:r>
              <a:rPr sz="1700" spc="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her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serious pollu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ant 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smog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is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carbon monox</a:t>
            </a:r>
            <a:r>
              <a:rPr sz="1700" b="1" spc="-1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CC00CC"/>
                </a:solidFill>
                <a:latin typeface="Arial"/>
                <a:cs typeface="Arial"/>
              </a:rPr>
              <a:t>de</a:t>
            </a:r>
            <a:r>
              <a:rPr sz="1700" i="1" spc="0" dirty="0" smtClean="0">
                <a:latin typeface="Arial"/>
                <a:cs typeface="Arial"/>
              </a:rPr>
              <a:t>,</a:t>
            </a:r>
            <a:r>
              <a:rPr sz="1700" i="1" spc="-15" dirty="0" smtClean="0">
                <a:latin typeface="Arial"/>
                <a:cs typeface="Arial"/>
              </a:rPr>
              <a:t> </a:t>
            </a:r>
            <a:r>
              <a:rPr sz="1700" spc="-2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hich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is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colorless,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odo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less,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poisonous gas.</a:t>
            </a:r>
            <a:endParaRPr sz="1700">
              <a:latin typeface="Arial"/>
              <a:cs typeface="Arial"/>
            </a:endParaRPr>
          </a:p>
          <a:p>
            <a:pPr marL="3328035" lvl="1" indent="-342900" algn="l" rtl="0">
              <a:lnSpc>
                <a:spcPct val="100000"/>
              </a:lnSpc>
              <a:spcBef>
                <a:spcPts val="175"/>
              </a:spcBef>
              <a:buClr>
                <a:srgbClr val="FF0000"/>
              </a:buClr>
              <a:buFont typeface="Arial"/>
              <a:buChar char="•"/>
              <a:tabLst>
                <a:tab pos="3327400" algn="l"/>
              </a:tabLst>
            </a:pP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t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is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mos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ly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emit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ed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by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mo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or veh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cles.</a:t>
            </a:r>
            <a:endParaRPr sz="1700">
              <a:latin typeface="Arial"/>
              <a:cs typeface="Arial"/>
            </a:endParaRPr>
          </a:p>
          <a:p>
            <a:pPr marL="3328035" marR="83820" lvl="1" indent="-342900" algn="l" rtl="0">
              <a:lnSpc>
                <a:spcPts val="1839"/>
              </a:lnSpc>
              <a:spcBef>
                <a:spcPts val="430"/>
              </a:spcBef>
              <a:buClr>
                <a:srgbClr val="FF0000"/>
              </a:buClr>
              <a:buFont typeface="Arial"/>
              <a:buChar char="•"/>
              <a:tabLst>
                <a:tab pos="3327400" algn="l"/>
              </a:tabLst>
            </a:pP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t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deprives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bod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-35" dirty="0" smtClean="0">
                <a:latin typeface="Arial"/>
                <a:cs typeface="Arial"/>
              </a:rPr>
              <a:t>’</a:t>
            </a:r>
            <a:r>
              <a:rPr sz="1700" spc="0" dirty="0" smtClean="0">
                <a:latin typeface="Arial"/>
                <a:cs typeface="Arial"/>
              </a:rPr>
              <a:t>s</a:t>
            </a:r>
            <a:r>
              <a:rPr sz="1700" spc="3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organs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rom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get</a:t>
            </a:r>
            <a:r>
              <a:rPr sz="1700" spc="-15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ing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enough o</a:t>
            </a:r>
            <a:r>
              <a:rPr sz="1700" spc="-15" dirty="0" smtClean="0">
                <a:latin typeface="Arial"/>
                <a:cs typeface="Arial"/>
              </a:rPr>
              <a:t>x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gen</a:t>
            </a:r>
            <a:r>
              <a:rPr sz="1700" spc="4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by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nd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ng </a:t>
            </a:r>
            <a:r>
              <a:rPr sz="1700" spc="-2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red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ood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ce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ls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hat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-20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ou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d o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her</a:t>
            </a:r>
            <a:r>
              <a:rPr sz="1700" spc="-25" dirty="0" smtClean="0">
                <a:latin typeface="Arial"/>
                <a:cs typeface="Arial"/>
              </a:rPr>
              <a:t>w</a:t>
            </a:r>
            <a:r>
              <a:rPr sz="1700" spc="0" dirty="0" smtClean="0">
                <a:latin typeface="Arial"/>
                <a:cs typeface="Arial"/>
              </a:rPr>
              <a:t>ise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car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y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o</a:t>
            </a:r>
            <a:r>
              <a:rPr sz="1700" spc="-15" dirty="0" smtClean="0">
                <a:latin typeface="Arial"/>
                <a:cs typeface="Arial"/>
              </a:rPr>
              <a:t>x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gen.</a:t>
            </a:r>
            <a:r>
              <a:rPr sz="1700" spc="50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t is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al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at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h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gh leve</a:t>
            </a:r>
            <a:r>
              <a:rPr sz="1700" spc="5" dirty="0" smtClean="0">
                <a:latin typeface="Arial"/>
                <a:cs typeface="Arial"/>
              </a:rPr>
              <a:t>l</a:t>
            </a:r>
            <a:r>
              <a:rPr sz="1700" spc="0" dirty="0" smtClean="0">
                <a:latin typeface="Arial"/>
                <a:cs typeface="Arial"/>
              </a:rPr>
              <a:t>s.</a:t>
            </a:r>
            <a:endParaRPr sz="1700">
              <a:latin typeface="Arial"/>
              <a:cs typeface="Arial"/>
            </a:endParaRPr>
          </a:p>
          <a:p>
            <a:pPr marL="3328035" marR="136525" lvl="1" indent="-342900" algn="just" rtl="0">
              <a:lnSpc>
                <a:spcPts val="1839"/>
              </a:lnSpc>
              <a:spcBef>
                <a:spcPts val="405"/>
              </a:spcBef>
              <a:buClr>
                <a:srgbClr val="FF0000"/>
              </a:buClr>
              <a:buFont typeface="Arial"/>
              <a:buChar char="•"/>
              <a:tabLst>
                <a:tab pos="3327400" algn="l"/>
              </a:tabLst>
            </a:pPr>
            <a:r>
              <a:rPr sz="1700" dirty="0" smtClean="0">
                <a:latin typeface="Arial"/>
                <a:cs typeface="Arial"/>
              </a:rPr>
              <a:t>Suspended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par</a:t>
            </a:r>
            <a:r>
              <a:rPr sz="1700" spc="-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icu</a:t>
            </a:r>
            <a:r>
              <a:rPr sz="1700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7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ma</a:t>
            </a:r>
            <a:r>
              <a:rPr sz="1700" spc="-10" dirty="0" smtClean="0">
                <a:solidFill>
                  <a:srgbClr val="CC00CC"/>
                </a:solidFill>
                <a:latin typeface="Arial"/>
                <a:cs typeface="Arial"/>
              </a:rPr>
              <a:t>tt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er</a:t>
            </a:r>
            <a:r>
              <a:rPr sz="1700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such as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dust </a:t>
            </a:r>
            <a:r>
              <a:rPr sz="1700" spc="0" dirty="0" smtClean="0">
                <a:latin typeface="Arial"/>
                <a:cs typeface="Arial"/>
              </a:rPr>
              <a:t>and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CC00CC"/>
                </a:solidFill>
                <a:latin typeface="Arial"/>
                <a:cs typeface="Arial"/>
              </a:rPr>
              <a:t>soot </a:t>
            </a:r>
            <a:r>
              <a:rPr sz="1700" spc="0" dirty="0" smtClean="0">
                <a:latin typeface="Arial"/>
                <a:cs typeface="Arial"/>
              </a:rPr>
              <a:t>are em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tt</a:t>
            </a:r>
            <a:r>
              <a:rPr sz="1700" spc="0" dirty="0" smtClean="0">
                <a:latin typeface="Arial"/>
                <a:cs typeface="Arial"/>
              </a:rPr>
              <a:t>ed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by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veh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cles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and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indust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ial</a:t>
            </a:r>
            <a:r>
              <a:rPr sz="1700" spc="-1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ac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li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ies.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Such par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icles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ir</a:t>
            </a:r>
            <a:r>
              <a:rPr sz="1700" spc="-10" dirty="0" smtClean="0">
                <a:latin typeface="Arial"/>
                <a:cs typeface="Arial"/>
              </a:rPr>
              <a:t>r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25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es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and</a:t>
            </a:r>
            <a:r>
              <a:rPr sz="1700" spc="5" dirty="0" smtClean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t</a:t>
            </a:r>
            <a:r>
              <a:rPr sz="1700" spc="0" dirty="0" smtClean="0">
                <a:latin typeface="Arial"/>
                <a:cs typeface="Arial"/>
              </a:rPr>
              <a:t>he</a:t>
            </a:r>
            <a:r>
              <a:rPr sz="1700" spc="1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lungs.</a:t>
            </a:r>
            <a:endParaRPr sz="17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88"/>
              </a:spcBef>
            </a:pPr>
            <a:endParaRPr sz="1300"/>
          </a:p>
          <a:p>
            <a:pPr marL="2985135" algn="l" rtl="0">
              <a:lnSpc>
                <a:spcPct val="100000"/>
              </a:lnSpc>
            </a:pP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roun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d-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level ozone,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is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primary</a:t>
            </a:r>
            <a:r>
              <a:rPr sz="1700" spc="-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component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575" y="6091935"/>
            <a:ext cx="4413250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70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og,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or</a:t>
            </a:r>
            <a:r>
              <a:rPr sz="1700" spc="-15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 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hen</a:t>
            </a:r>
            <a:r>
              <a:rPr sz="17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HC</a:t>
            </a:r>
            <a:r>
              <a:rPr sz="17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and 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650" i="1" spc="15" baseline="-20202" dirty="0" smtClean="0">
                <a:solidFill>
                  <a:srgbClr val="3333FF"/>
                </a:solidFill>
                <a:latin typeface="Arial"/>
                <a:cs typeface="Arial"/>
              </a:rPr>
              <a:t>x </a:t>
            </a:r>
            <a:r>
              <a:rPr sz="1650" i="1" spc="-217" baseline="-20202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ct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endParaRPr sz="17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700" dirty="0" smtClean="0">
                <a:solidFill>
                  <a:srgbClr val="3333FF"/>
                </a:solidFill>
                <a:latin typeface="Arial"/>
                <a:cs typeface="Arial"/>
              </a:rPr>
              <a:t>presence of sun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ight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hot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ca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da</a:t>
            </a:r>
            <a:r>
              <a:rPr sz="17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3276600"/>
            <a:ext cx="2976626" cy="336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5" dirty="0" smtClean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10490"/>
            <a:ext cx="189928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Acid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Rain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53542"/>
            <a:ext cx="8467725" cy="4692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ts val="193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fur 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 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form su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fur 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(S</a:t>
            </a:r>
            <a:r>
              <a:rPr sz="1800" spc="25" dirty="0" smtClean="0">
                <a:latin typeface="Arial"/>
                <a:cs typeface="Arial"/>
              </a:rPr>
              <a:t>O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0" dirty="0" smtClean="0">
                <a:latin typeface="Arial"/>
                <a:cs typeface="Arial"/>
              </a:rPr>
              <a:t>),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an 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ut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nt.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8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rce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O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240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ctric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rn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h-su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fur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l.</a:t>
            </a:r>
            <a:endParaRPr sz="1800">
              <a:latin typeface="Arial"/>
              <a:cs typeface="Arial"/>
            </a:endParaRPr>
          </a:p>
          <a:p>
            <a:pPr marL="355600" marR="230504" indent="-342900" algn="l" rtl="0">
              <a:lnSpc>
                <a:spcPts val="1939"/>
              </a:lnSpc>
              <a:spcBef>
                <a:spcPts val="464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Mot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ve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trib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S</a:t>
            </a:r>
            <a:r>
              <a:rPr sz="1800" spc="15" dirty="0" smtClean="0">
                <a:latin typeface="Arial"/>
                <a:cs typeface="Arial"/>
              </a:rPr>
              <a:t>O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225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 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 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tain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sma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 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fur.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41"/>
              </a:spcBef>
              <a:buClr>
                <a:srgbClr val="FF0000"/>
              </a:buClr>
              <a:buFont typeface="Arial"/>
              <a:buChar char="•"/>
            </a:pPr>
            <a:endParaRPr sz="750"/>
          </a:p>
          <a:p>
            <a:pPr marL="4090035" marR="111125" lvl="1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4089400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fur o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tric o</a:t>
            </a:r>
            <a:r>
              <a:rPr sz="1800" spc="-15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 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gh 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atmos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su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form su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furic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tric aci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lvl="1" algn="l" rtl="0">
              <a:lnSpc>
                <a:spcPts val="850"/>
              </a:lnSpc>
              <a:spcBef>
                <a:spcPts val="16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4090035" marR="326390" lvl="1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4089400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formed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sus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ets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fo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lvl="1" algn="l" rtl="0">
              <a:lnSpc>
                <a:spcPts val="850"/>
              </a:lnSpc>
              <a:spcBef>
                <a:spcPts val="14"/>
              </a:spcBef>
              <a:buClr>
                <a:srgbClr val="FF0000"/>
              </a:buClr>
              <a:buFont typeface="Arial"/>
              <a:buChar char="•"/>
            </a:pPr>
            <a:endParaRPr sz="850"/>
          </a:p>
          <a:p>
            <a:pPr marL="4090035" marR="136525" lvl="1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4089400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-l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ets,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 as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r on to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y 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in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sn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-1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.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is is kn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id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375" y="5543600"/>
            <a:ext cx="4423410" cy="1047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700" b="1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700" b="1" spc="5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700" b="1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fur</a:t>
            </a:r>
            <a:r>
              <a:rPr sz="1700" b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7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acid</a:t>
            </a:r>
            <a:r>
              <a:rPr sz="17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ni</a:t>
            </a:r>
            <a:r>
              <a:rPr sz="1700" b="1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b="1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7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3333FF"/>
                </a:solidFill>
                <a:latin typeface="Arial"/>
                <a:cs typeface="Arial"/>
              </a:rPr>
              <a:t>acid</a:t>
            </a:r>
            <a:r>
              <a:rPr sz="1700" b="1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are for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ed 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hen</a:t>
            </a:r>
            <a:r>
              <a:rPr sz="17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su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ur o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ides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ric</a:t>
            </a:r>
            <a:r>
              <a:rPr sz="17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700" spc="-15" dirty="0" smtClean="0">
                <a:solidFill>
                  <a:srgbClr val="3333FF"/>
                </a:solidFill>
                <a:latin typeface="Arial"/>
                <a:cs typeface="Arial"/>
              </a:rPr>
              <a:t>x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ides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react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 </a:t>
            </a:r>
            <a:r>
              <a:rPr sz="1700" spc="-2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vapor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and oth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che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icals</a:t>
            </a:r>
            <a:r>
              <a:rPr sz="17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high in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 a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mosphere</a:t>
            </a:r>
            <a:r>
              <a:rPr sz="17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7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presence of sun</a:t>
            </a:r>
            <a:r>
              <a:rPr sz="1700" spc="5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3333FF"/>
                </a:solidFill>
                <a:latin typeface="Arial"/>
                <a:cs typeface="Arial"/>
              </a:rPr>
              <a:t>ight.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2438400"/>
            <a:ext cx="3505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7975" y="344423"/>
            <a:ext cx="4723130" cy="6266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Gr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enh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use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effe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Glass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 r</a:t>
            </a:r>
            <a:r>
              <a:rPr sz="1800" spc="-10" dirty="0" smtClean="0">
                <a:latin typeface="Arial"/>
                <a:cs typeface="Arial"/>
              </a:rPr>
              <a:t>ad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en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bu</a:t>
            </a:r>
            <a:r>
              <a:rPr sz="1800" spc="0" dirty="0" smtClean="0">
                <a:latin typeface="Arial"/>
                <a:cs typeface="Arial"/>
              </a:rPr>
              <a:t>t 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cks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frared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surf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ces.</a:t>
            </a:r>
            <a:r>
              <a:rPr sz="1800" spc="-3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rise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rmal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(i.e.,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car).</a:t>
            </a:r>
            <a:endParaRPr sz="1800">
              <a:latin typeface="Arial"/>
              <a:cs typeface="Arial"/>
            </a:endParaRPr>
          </a:p>
          <a:p>
            <a:pPr marL="355600" marR="37465" algn="l" rtl="0">
              <a:lnSpc>
                <a:spcPct val="100000"/>
              </a:lnSpc>
              <a:spcBef>
                <a:spcPts val="434"/>
              </a:spcBef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rface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rth,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ich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rms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p 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sor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tion of so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ar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16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 ra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its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ep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 as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frared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151765" algn="l" rtl="0">
              <a:lnSpc>
                <a:spcPct val="100000"/>
              </a:lnSpc>
              <a:spcBef>
                <a:spcPts val="434"/>
              </a:spcBef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rbon dioxide</a:t>
            </a:r>
            <a:r>
              <a:rPr sz="1800" b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(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baseline="-20833" dirty="0" smtClean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)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3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apo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 trace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some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 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such as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tro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act like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ket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ke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arm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t 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ock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ra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rth.</a:t>
            </a:r>
            <a:r>
              <a:rPr sz="1800" spc="-30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al</a:t>
            </a:r>
            <a:r>
              <a:rPr sz="1800" b="1" spc="-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min</a:t>
            </a:r>
            <a:r>
              <a:rPr sz="1800" b="1" spc="1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567055" algn="l" rtl="0">
              <a:lnSpc>
                <a:spcPct val="100000"/>
              </a:lnSpc>
              <a:spcBef>
                <a:spcPts val="430"/>
              </a:spcBef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“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gre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se ga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,”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240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prim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ry com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  <a:p>
            <a:pPr marL="355600" marR="239395" algn="l" rtl="0">
              <a:lnSpc>
                <a:spcPct val="100099"/>
              </a:lnSpc>
              <a:spcBef>
                <a:spcPts val="430"/>
              </a:spcBef>
            </a:pPr>
            <a:r>
              <a:rPr sz="1800" spc="-5" dirty="0" smtClean="0">
                <a:latin typeface="Arial"/>
                <a:cs typeface="Arial"/>
              </a:rPr>
              <a:t>C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0" baseline="-20833" dirty="0" smtClean="0">
                <a:latin typeface="Arial"/>
                <a:cs typeface="Arial"/>
              </a:rPr>
              <a:t>2</a:t>
            </a:r>
            <a:r>
              <a:rPr sz="1800" spc="-7" baseline="-20833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fossil fu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ls such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co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oil</a:t>
            </a:r>
            <a:r>
              <a:rPr sz="1800" b="1" spc="0" dirty="0" smtClean="0">
                <a:latin typeface="Arial"/>
                <a:cs typeface="Arial"/>
              </a:rPr>
              <a:t>,</a:t>
            </a:r>
            <a:r>
              <a:rPr sz="1800" b="1" spc="-2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and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natural</a:t>
            </a:r>
            <a:r>
              <a:rPr sz="1800" b="1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b="1" spc="-1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2100" spc="-1012" baseline="27777" dirty="0" smtClean="0">
                <a:latin typeface="Arial"/>
                <a:cs typeface="Arial"/>
              </a:rPr>
              <a:t>3</a:t>
            </a:r>
            <a:r>
              <a:rPr sz="1800" b="1" spc="-33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2100" spc="-690" baseline="27777" dirty="0" smtClean="0">
                <a:latin typeface="Arial"/>
                <a:cs typeface="Arial"/>
              </a:rPr>
              <a:t>6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03708"/>
            <a:ext cx="2827655" cy="1716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800" b="1" spc="-30" dirty="0" smtClean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800" b="1" spc="15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Gre</a:t>
            </a:r>
            <a:r>
              <a:rPr sz="2800" b="1" spc="-15" dirty="0" smtClean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800" b="1" spc="-30" dirty="0" smtClean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800" b="1" spc="-30" dirty="0" smtClean="0">
                <a:solidFill>
                  <a:srgbClr val="FF0066"/>
                </a:solidFill>
                <a:latin typeface="Arial"/>
                <a:cs typeface="Arial"/>
              </a:rPr>
              <a:t>u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se</a:t>
            </a:r>
            <a:r>
              <a:rPr sz="2800" b="1" spc="-15" dirty="0" smtClean="0">
                <a:solidFill>
                  <a:srgbClr val="FF0066"/>
                </a:solidFill>
                <a:latin typeface="Arial"/>
                <a:cs typeface="Arial"/>
              </a:rPr>
              <a:t> Effec</a:t>
            </a:r>
            <a:r>
              <a:rPr sz="2800" b="1" spc="-10" dirty="0" smtClean="0">
                <a:solidFill>
                  <a:srgbClr val="FF0066"/>
                </a:solidFill>
                <a:latin typeface="Arial"/>
                <a:cs typeface="Arial"/>
              </a:rPr>
              <a:t>t:</a:t>
            </a:r>
            <a:r>
              <a:rPr sz="2800" b="1" spc="15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FF0066"/>
                </a:solidFill>
                <a:latin typeface="Arial"/>
                <a:cs typeface="Arial"/>
              </a:rPr>
              <a:t>Gl</a:t>
            </a:r>
            <a:r>
              <a:rPr sz="2800" b="1" spc="-30" dirty="0" smtClean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800" b="1" spc="-15" dirty="0" smtClean="0">
                <a:solidFill>
                  <a:srgbClr val="FF0066"/>
                </a:solidFill>
                <a:latin typeface="Arial"/>
                <a:cs typeface="Arial"/>
              </a:rPr>
              <a:t>bal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 Wa</a:t>
            </a:r>
            <a:r>
              <a:rPr sz="2800" b="1" spc="-10" dirty="0" smtClean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ming</a:t>
            </a:r>
            <a:r>
              <a:rPr sz="2800" b="1" spc="10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and</a:t>
            </a:r>
            <a:r>
              <a:rPr sz="2800" b="1" spc="-15" dirty="0" smtClean="0">
                <a:solidFill>
                  <a:srgbClr val="FF0066"/>
                </a:solidFill>
                <a:latin typeface="Arial"/>
                <a:cs typeface="Arial"/>
              </a:rPr>
              <a:t> Clima</a:t>
            </a:r>
            <a:r>
              <a:rPr sz="2800" b="1" spc="-5" dirty="0" smtClean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800" b="1" spc="-5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FF0066"/>
                </a:solidFill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2045842"/>
            <a:ext cx="4114800" cy="4507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5880" algn="l" rtl="0">
              <a:lnSpc>
                <a:spcPct val="100000"/>
              </a:lnSpc>
            </a:pP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  <a:spcBef>
                <a:spcPts val="73"/>
              </a:spcBef>
            </a:pPr>
            <a:endParaRPr sz="1000"/>
          </a:p>
          <a:p>
            <a:pPr marR="55880" algn="l" rtl="0">
              <a:lnSpc>
                <a:spcPct val="100000"/>
              </a:lnSpc>
            </a:pP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200"/>
              </a:lnSpc>
              <a:spcBef>
                <a:spcPts val="35"/>
              </a:spcBef>
            </a:pPr>
            <a:endParaRPr sz="1200"/>
          </a:p>
          <a:p>
            <a:pPr marR="56515" algn="l" rtl="0">
              <a:lnSpc>
                <a:spcPct val="100000"/>
              </a:lnSpc>
            </a:pP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R="56515" algn="l" rtl="0">
              <a:lnSpc>
                <a:spcPct val="100000"/>
              </a:lnSpc>
            </a:pP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2019300"/>
            <a:ext cx="4114800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6286703"/>
            <a:ext cx="3581400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5240" algn="l" rtl="0">
              <a:lnSpc>
                <a:spcPts val="1664"/>
              </a:lnSpc>
            </a:pPr>
            <a:r>
              <a:rPr sz="1400" spc="-5" dirty="0" smtClean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rtl="0">
              <a:lnSpc>
                <a:spcPts val="193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-7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199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5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alr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arm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0.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5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°C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last ce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tur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 estim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 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rth</a:t>
            </a:r>
            <a:r>
              <a:rPr sz="1800" spc="-40" dirty="0" smtClean="0">
                <a:latin typeface="Arial"/>
                <a:cs typeface="Arial"/>
              </a:rPr>
              <a:t>’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rise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°C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2100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991869"/>
            <a:ext cx="8405495" cy="153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ts val="1939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A</a:t>
            </a:r>
            <a:r>
              <a:rPr sz="1800" spc="-1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this 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itu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45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5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ch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b="1" spc="2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ther</a:t>
            </a:r>
            <a:r>
              <a:rPr sz="18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patte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 storms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ra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fl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some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ht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</a:t>
            </a:r>
            <a:r>
              <a:rPr sz="1800" spc="-10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or flo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 to the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ice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etl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6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ast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as 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ris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sea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er 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ative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lts.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9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Imp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-4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gy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ffici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nc</a:t>
            </a:r>
            <a:r>
              <a:rPr sz="1800" b="1" spc="-15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8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gy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on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-50" dirty="0" smtClean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tion,</a:t>
            </a:r>
            <a:r>
              <a:rPr sz="1800" b="1" spc="4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nd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using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r>
              <a:rPr sz="1800" b="1" spc="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ble</a:t>
            </a:r>
            <a:endParaRPr sz="1800">
              <a:latin typeface="Arial"/>
              <a:cs typeface="Arial"/>
            </a:endParaRPr>
          </a:p>
          <a:p>
            <a:pPr marL="355600" algn="l" rtl="0">
              <a:lnSpc>
                <a:spcPts val="1925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rgy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sour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lp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ze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al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arm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819400"/>
            <a:ext cx="3581400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819400"/>
            <a:ext cx="4191000" cy="2771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5604459"/>
            <a:ext cx="4039235" cy="1022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average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car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produces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several times</a:t>
            </a:r>
            <a:r>
              <a:rPr sz="16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its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eight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in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 CO</a:t>
            </a:r>
            <a:r>
              <a:rPr sz="1575" spc="7" baseline="-21164" dirty="0" smtClean="0">
                <a:solidFill>
                  <a:srgbClr val="3333FF"/>
                </a:solidFill>
                <a:latin typeface="Arial"/>
                <a:cs typeface="Arial"/>
              </a:rPr>
              <a:t>2 </a:t>
            </a:r>
            <a:r>
              <a:rPr sz="1575" spc="-187" baseline="-21164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every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ear</a:t>
            </a:r>
            <a:r>
              <a:rPr sz="16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(it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is dri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20,000 km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3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ea</a:t>
            </a:r>
            <a:r>
              <a:rPr sz="1600" spc="-1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,</a:t>
            </a:r>
            <a:r>
              <a:rPr sz="16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consumes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230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0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lite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 of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gaso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ine, and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produ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2.5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kg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600" spc="-2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575" spc="7" baseline="-21164" dirty="0" smtClean="0">
                <a:solidFill>
                  <a:srgbClr val="3333FF"/>
                </a:solidFill>
                <a:latin typeface="Arial"/>
                <a:cs typeface="Arial"/>
              </a:rPr>
              <a:t>2 </a:t>
            </a:r>
            <a:r>
              <a:rPr sz="1575" spc="-202" baseline="-21164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per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liter</a:t>
            </a:r>
            <a:r>
              <a:rPr sz="1600" spc="-20" dirty="0" smtClean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00861"/>
            <a:ext cx="8072120" cy="607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Forms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ene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gy</a:t>
            </a:r>
            <a:endParaRPr sz="20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64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Macr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sco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ic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= k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tic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+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nti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Micr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sco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ic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= Int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(se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le</a:t>
            </a:r>
            <a:r>
              <a:rPr sz="1800" spc="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+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at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nt +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mic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+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uc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r)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Energy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fer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by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heat</a:t>
            </a:r>
            <a:endParaRPr sz="20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Energy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fer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by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Mechani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al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forms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first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law 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thermodynamics</a:t>
            </a:r>
            <a:endParaRPr sz="20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59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nce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of a s</a:t>
            </a:r>
            <a:r>
              <a:rPr sz="1800" spc="-25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Mec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isms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of 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tra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sfer (h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at, 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ork,</a:t>
            </a:r>
            <a:r>
              <a:rPr sz="1800" spc="3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mass flo</a:t>
            </a:r>
            <a:r>
              <a:rPr sz="1800" spc="-45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Energy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nver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ion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ef</a:t>
            </a:r>
            <a:r>
              <a:rPr sz="2000" spc="-10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icie</a:t>
            </a:r>
            <a:r>
              <a:rPr sz="2000" spc="5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cies</a:t>
            </a:r>
            <a:endParaRPr sz="20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59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Ef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ci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of mec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ctrical</a:t>
            </a:r>
            <a:r>
              <a:rPr sz="1800" spc="1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vic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(turb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s,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mps)</a:t>
            </a:r>
            <a:endParaRPr sz="180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5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 smtClean="0">
                <a:latin typeface="Arial"/>
                <a:cs typeface="Arial"/>
              </a:rPr>
              <a:t>Energy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environme</a:t>
            </a:r>
            <a:r>
              <a:rPr sz="2000" spc="5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59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Ozo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 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nd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smog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Acid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rain</a:t>
            </a:r>
            <a:endParaRPr sz="1800">
              <a:latin typeface="Arial"/>
              <a:cs typeface="Arial"/>
            </a:endParaRPr>
          </a:p>
          <a:p>
            <a:pPr marL="756285" lvl="1" indent="-287020" algn="l" rtl="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756285" algn="l"/>
              </a:tabLst>
            </a:pP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Gre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se</a:t>
            </a:r>
            <a:r>
              <a:rPr sz="1800" spc="2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effect: Gl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l</a:t>
            </a:r>
            <a:r>
              <a:rPr sz="1800" spc="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arm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ng</a:t>
            </a:r>
            <a:r>
              <a:rPr sz="1800" spc="4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cl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mate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R="12700" algn="l" rtl="0">
              <a:lnSpc>
                <a:spcPct val="100000"/>
              </a:lnSpc>
              <a:spcBef>
                <a:spcPts val="145"/>
              </a:spcBef>
            </a:pPr>
            <a:r>
              <a:rPr sz="1400" spc="-5" dirty="0" smtClean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95"/>
              </a:spcBef>
            </a:pPr>
            <a:endParaRPr sz="1100"/>
          </a:p>
          <a:p>
            <a:pPr marL="0" algn="ctr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Sum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ary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400"/>
            <a:ext cx="8382000" cy="609600"/>
          </a:xfrm>
          <a:custGeom>
            <a:avLst/>
            <a:gdLst/>
            <a:ahLst/>
            <a:cxnLst/>
            <a:rect l="l" t="t" r="r" b="b"/>
            <a:pathLst>
              <a:path w="8382000" h="609600">
                <a:moveTo>
                  <a:pt x="0" y="609600"/>
                </a:moveTo>
                <a:lnTo>
                  <a:pt x="8382000" y="609600"/>
                </a:lnTo>
                <a:lnTo>
                  <a:pt x="838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FORMS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877570"/>
            <a:ext cx="8373745" cy="50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4605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 smtClean="0">
                <a:latin typeface="Arial"/>
                <a:cs typeface="Arial"/>
              </a:rPr>
              <a:t>Energy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can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-20" dirty="0" smtClean="0">
                <a:latin typeface="Arial"/>
                <a:cs typeface="Arial"/>
              </a:rPr>
              <a:t>x</a:t>
            </a:r>
            <a:r>
              <a:rPr sz="1900" spc="-10" dirty="0" smtClean="0">
                <a:latin typeface="Arial"/>
                <a:cs typeface="Arial"/>
              </a:rPr>
              <a:t>ist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in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num</a:t>
            </a:r>
            <a:r>
              <a:rPr sz="1900" spc="-10" dirty="0" smtClean="0">
                <a:latin typeface="Arial"/>
                <a:cs typeface="Arial"/>
              </a:rPr>
              <a:t>erous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such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mal,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mechanical,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kinetic, potential,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elect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ic,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magnetic,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chem</a:t>
            </a:r>
            <a:r>
              <a:rPr sz="1900" spc="-10" dirty="0" smtClean="0">
                <a:latin typeface="Arial"/>
                <a:cs typeface="Arial"/>
              </a:rPr>
              <a:t>ical,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nuclear,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their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sum</a:t>
            </a:r>
            <a:r>
              <a:rPr sz="1900" spc="-10" dirty="0" smtClean="0">
                <a:latin typeface="Arial"/>
                <a:cs typeface="Arial"/>
              </a:rPr>
              <a:t> constitutes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total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</a:t>
            </a:r>
            <a:r>
              <a:rPr sz="1900" b="1" spc="-4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9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i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i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 </a:t>
            </a:r>
            <a:r>
              <a:rPr sz="1900" spc="-10" dirty="0" smtClean="0">
                <a:latin typeface="Arial"/>
                <a:cs typeface="Arial"/>
              </a:rPr>
              <a:t>syste</a:t>
            </a:r>
            <a:r>
              <a:rPr sz="1900" spc="-15" dirty="0" smtClean="0">
                <a:latin typeface="Arial"/>
                <a:cs typeface="Arial"/>
              </a:rPr>
              <a:t>m</a:t>
            </a:r>
            <a:r>
              <a:rPr sz="1900" spc="-10" dirty="0" smtClean="0"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4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ermodynam</a:t>
            </a:r>
            <a:r>
              <a:rPr sz="1900" spc="-10" dirty="0" smtClean="0">
                <a:latin typeface="Arial"/>
                <a:cs typeface="Arial"/>
              </a:rPr>
              <a:t>ics</a:t>
            </a:r>
            <a:r>
              <a:rPr sz="1900" spc="5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deals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only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ith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b="1" i="1" spc="-15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9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900" b="1" i="1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9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900" b="1" i="1" spc="-15" dirty="0" smtClean="0">
                <a:solidFill>
                  <a:srgbClr val="CC00CC"/>
                </a:solidFill>
                <a:latin typeface="Arial"/>
                <a:cs typeface="Arial"/>
              </a:rPr>
              <a:t>ge</a:t>
            </a:r>
            <a:r>
              <a:rPr sz="1900" b="1" i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 the total energy.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2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marR="127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Macrosc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opic</a:t>
            </a:r>
            <a:r>
              <a:rPr sz="19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for</a:t>
            </a:r>
            <a:r>
              <a:rPr sz="1900" b="1" spc="-3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9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nergy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9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ose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system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possesses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25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hole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ith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respect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so</a:t>
            </a:r>
            <a:r>
              <a:rPr sz="1900" spc="-15" dirty="0" smtClean="0">
                <a:latin typeface="Arial"/>
                <a:cs typeface="Arial"/>
              </a:rPr>
              <a:t>me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outside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refe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ence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fra</a:t>
            </a:r>
            <a:r>
              <a:rPr sz="1900" spc="-15" dirty="0" smtClean="0">
                <a:latin typeface="Arial"/>
                <a:cs typeface="Arial"/>
              </a:rPr>
              <a:t>me,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such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as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kinetic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potential ene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gies.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3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marR="3619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Mi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croscopic</a:t>
            </a:r>
            <a:r>
              <a:rPr sz="1900" b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for</a:t>
            </a:r>
            <a:r>
              <a:rPr sz="1900" b="1" spc="-35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9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9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nergy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900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ose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related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molecular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structu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 a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system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1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deg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ee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m</a:t>
            </a:r>
            <a:r>
              <a:rPr sz="1900" spc="-10" dirty="0" smtClean="0">
                <a:latin typeface="Arial"/>
                <a:cs typeface="Arial"/>
              </a:rPr>
              <a:t>olecular</a:t>
            </a:r>
            <a:r>
              <a:rPr sz="1900" spc="5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activity.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1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Internal</a:t>
            </a:r>
            <a:r>
              <a:rPr sz="19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</a:t>
            </a:r>
            <a:r>
              <a:rPr sz="1900" b="1" spc="-4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9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i="1" spc="-20" dirty="0" smtClean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: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sum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all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the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m</a:t>
            </a:r>
            <a:r>
              <a:rPr sz="1900" spc="-10" dirty="0" smtClean="0">
                <a:latin typeface="Arial"/>
                <a:cs typeface="Arial"/>
              </a:rPr>
              <a:t>icroscopic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ms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en</a:t>
            </a:r>
            <a:r>
              <a:rPr sz="1900" spc="-10" dirty="0" smtClean="0">
                <a:latin typeface="Arial"/>
                <a:cs typeface="Arial"/>
              </a:rPr>
              <a:t>ergy.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51"/>
              </a:spcBef>
              <a:buClr>
                <a:srgbClr val="FF0000"/>
              </a:buClr>
              <a:buFont typeface="Arial"/>
              <a:buChar char="•"/>
            </a:pPr>
            <a:endParaRPr sz="1100" dirty="0"/>
          </a:p>
          <a:p>
            <a:pPr marL="355600" marR="4077335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Kin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etic</a:t>
            </a:r>
            <a:r>
              <a:rPr sz="19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</a:t>
            </a:r>
            <a:r>
              <a:rPr sz="1900" b="1" spc="-18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900" b="1" spc="4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spc="-1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900" spc="-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ene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that a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system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possesses</a:t>
            </a:r>
            <a:r>
              <a:rPr sz="1900" spc="3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as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result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its motion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relative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so</a:t>
            </a:r>
            <a:r>
              <a:rPr sz="1900" spc="-15" dirty="0" smtClean="0">
                <a:latin typeface="Arial"/>
                <a:cs typeface="Arial"/>
              </a:rPr>
              <a:t>me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refe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ence</a:t>
            </a:r>
            <a:r>
              <a:rPr sz="1900" spc="-10" dirty="0" smtClean="0">
                <a:latin typeface="Arial"/>
                <a:cs typeface="Arial"/>
              </a:rPr>
              <a:t> fra</a:t>
            </a:r>
            <a:r>
              <a:rPr sz="1900" spc="-15" dirty="0" smtClean="0">
                <a:latin typeface="Arial"/>
                <a:cs typeface="Arial"/>
              </a:rPr>
              <a:t>me.</a:t>
            </a:r>
            <a:endParaRPr sz="1900" dirty="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11"/>
              </a:spcBef>
              <a:buClr>
                <a:srgbClr val="FF0000"/>
              </a:buClr>
              <a:buFont typeface="Arial"/>
              <a:buChar char="•"/>
            </a:pPr>
            <a:endParaRPr sz="900" dirty="0"/>
          </a:p>
          <a:p>
            <a:pPr marL="355600" indent="-342900" algn="l" rtl="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4965" algn="l"/>
              </a:tabLst>
            </a:pP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Pot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ial</a:t>
            </a:r>
            <a:r>
              <a:rPr sz="1900" b="1" spc="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</a:t>
            </a:r>
            <a:r>
              <a:rPr sz="1900" b="1" spc="-18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,</a:t>
            </a:r>
            <a:r>
              <a:rPr sz="1900" b="1" spc="3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900" b="1" spc="-2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energy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6428" y="5906444"/>
            <a:ext cx="2780665" cy="834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sz="1800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macr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sco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j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es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ith 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city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5947359"/>
            <a:ext cx="3977004" cy="589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 smtClean="0">
                <a:latin typeface="Arial"/>
                <a:cs typeface="Arial"/>
              </a:rPr>
              <a:t>that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system possesses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as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-5" dirty="0" smtClean="0">
                <a:latin typeface="Arial"/>
                <a:cs typeface="Arial"/>
              </a:rPr>
              <a:t> r</a:t>
            </a:r>
            <a:r>
              <a:rPr sz="1900" spc="-10" dirty="0" smtClean="0">
                <a:latin typeface="Arial"/>
                <a:cs typeface="Arial"/>
              </a:rPr>
              <a:t>esult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its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elevation</a:t>
            </a:r>
            <a:r>
              <a:rPr sz="1900" spc="3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in</a:t>
            </a:r>
            <a:r>
              <a:rPr sz="1900" spc="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gravitational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field.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4362450"/>
            <a:ext cx="4048125" cy="150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5791173"/>
            <a:ext cx="2424614" cy="6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457286"/>
            <a:ext cx="2672246" cy="696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371668"/>
            <a:ext cx="2678321" cy="703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286000"/>
            <a:ext cx="2438400" cy="352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924179"/>
            <a:ext cx="2597778" cy="352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114886"/>
            <a:ext cx="6159724" cy="696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4953012"/>
            <a:ext cx="5732877" cy="722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2582869"/>
            <a:ext cx="3734129" cy="388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3484554"/>
            <a:ext cx="3221039" cy="401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23228" y="4199890"/>
            <a:ext cx="1978660" cy="1397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266065" algn="l" rtl="0">
              <a:lnSpc>
                <a:spcPct val="100000"/>
              </a:lnSpc>
            </a:pPr>
            <a:r>
              <a:rPr sz="1800" spc="-19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of a 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200"/>
              </a:lnSpc>
              <a:spcBef>
                <a:spcPts val="81"/>
              </a:spcBef>
            </a:pPr>
            <a:endParaRPr sz="12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4975" y="2859659"/>
            <a:ext cx="167449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tial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1175" y="1411478"/>
            <a:ext cx="14719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Ki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etic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 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2194" y="2326259"/>
            <a:ext cx="16776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Potential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5994" y="5876544"/>
            <a:ext cx="139890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800" spc="-19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otal</a:t>
            </a:r>
            <a:r>
              <a:rPr sz="1800" spc="-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rgy per un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800" spc="1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3390" rIns="0" bIns="0" rtlCol="0">
            <a:noAutofit/>
          </a:bodyPr>
          <a:lstStyle/>
          <a:p>
            <a:pPr marL="2832735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Ki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etic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5028" y="2188209"/>
            <a:ext cx="14979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ss fl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5028" y="3102609"/>
            <a:ext cx="16764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flow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91075" y="304800"/>
            <a:ext cx="4048125" cy="1809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70553" y="6651853"/>
            <a:ext cx="180276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800" y="6286703"/>
            <a:ext cx="617220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6764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Some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ight</a:t>
            </a:r>
            <a:r>
              <a:rPr sz="32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Intern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794" y="4930912"/>
            <a:ext cx="2701925" cy="742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internal energy of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 s</a:t>
            </a:r>
            <a:r>
              <a:rPr sz="1600" spc="-3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stem</a:t>
            </a:r>
            <a:r>
              <a:rPr sz="16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is the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sum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all fo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rms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 of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m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cros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opic energies.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5677611"/>
            <a:ext cx="1877695" cy="986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r>
              <a:rPr sz="16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various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forms</a:t>
            </a:r>
            <a:r>
              <a:rPr sz="1600" spc="2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of m</a:t>
            </a:r>
            <a:r>
              <a:rPr sz="16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cros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c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opic energies that</a:t>
            </a:r>
            <a:r>
              <a:rPr sz="16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3333FF"/>
                </a:solidFill>
                <a:latin typeface="Arial"/>
                <a:cs typeface="Arial"/>
              </a:rPr>
              <a:t>ma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k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 up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i="1" spc="-10" dirty="0" smtClean="0">
                <a:solidFill>
                  <a:srgbClr val="3333FF"/>
                </a:solidFill>
                <a:latin typeface="Arial"/>
                <a:cs typeface="Arial"/>
              </a:rPr>
              <a:t>sen</a:t>
            </a:r>
            <a:r>
              <a:rPr sz="1600" i="1" spc="-5" dirty="0" smtClean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1600" i="1" spc="-10" dirty="0" smtClean="0">
                <a:solidFill>
                  <a:srgbClr val="3333FF"/>
                </a:solidFill>
                <a:latin typeface="Arial"/>
                <a:cs typeface="Arial"/>
              </a:rPr>
              <a:t>ible</a:t>
            </a:r>
            <a:r>
              <a:rPr sz="1600" i="1" spc="-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3333FF"/>
                </a:solidFill>
                <a:latin typeface="Arial"/>
                <a:cs typeface="Arial"/>
              </a:rPr>
              <a:t>energ</a:t>
            </a:r>
            <a:r>
              <a:rPr sz="1600" spc="-15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600" spc="-5" dirty="0" smtClean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028" y="1030478"/>
            <a:ext cx="3195320" cy="4565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3985" algn="l" rtl="0">
              <a:lnSpc>
                <a:spcPct val="100000"/>
              </a:lnSpc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nsi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b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rg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rtion of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ki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etic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mo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12700" marR="342900" algn="l" rtl="0">
              <a:lnSpc>
                <a:spcPct val="100000"/>
              </a:lnSpc>
              <a:spcBef>
                <a:spcPts val="430"/>
              </a:spcBef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Latent ene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al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ase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stem.</a:t>
            </a:r>
            <a:endParaRPr sz="1800" dirty="0">
              <a:latin typeface="Arial"/>
              <a:cs typeface="Arial"/>
            </a:endParaRPr>
          </a:p>
          <a:p>
            <a:pPr marL="12700" marR="12700" algn="l" rtl="0">
              <a:lnSpc>
                <a:spcPct val="100000"/>
              </a:lnSpc>
              <a:spcBef>
                <a:spcPts val="434"/>
              </a:spcBef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Ch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ic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l 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na</a:t>
            </a:r>
            <a:r>
              <a:rPr sz="1800" spc="0" dirty="0" smtClean="0">
                <a:latin typeface="Arial"/>
                <a:cs typeface="Arial"/>
              </a:rPr>
              <a:t>l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mic 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cu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  <a:p>
            <a:pPr marL="12700" marR="45085" algn="l" rtl="0">
              <a:lnSpc>
                <a:spcPct val="100000"/>
              </a:lnSpc>
              <a:spcBef>
                <a:spcPts val="430"/>
              </a:spcBef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Nucle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rg</a:t>
            </a:r>
            <a:r>
              <a:rPr sz="1800" b="1" spc="-2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 treme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stro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 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the 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 itself.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800" y="5791200"/>
            <a:ext cx="6172200" cy="838200"/>
          </a:xfrm>
          <a:custGeom>
            <a:avLst/>
            <a:gdLst/>
            <a:ahLst/>
            <a:cxnLst/>
            <a:rect l="l" t="t" r="r" b="b"/>
            <a:pathLst>
              <a:path w="6172200" h="838200">
                <a:moveTo>
                  <a:pt x="0" y="838200"/>
                </a:moveTo>
                <a:lnTo>
                  <a:pt x="6172200" y="838200"/>
                </a:lnTo>
                <a:lnTo>
                  <a:pt x="6172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0" y="5791200"/>
            <a:ext cx="6172200" cy="838200"/>
          </a:xfrm>
          <a:custGeom>
            <a:avLst/>
            <a:gdLst/>
            <a:ahLst/>
            <a:cxnLst/>
            <a:rect l="l" t="t" r="r" b="b"/>
            <a:pathLst>
              <a:path w="6172200" h="838200">
                <a:moveTo>
                  <a:pt x="0" y="838200"/>
                </a:moveTo>
                <a:lnTo>
                  <a:pt x="6172200" y="838200"/>
                </a:lnTo>
                <a:lnTo>
                  <a:pt x="6172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9794" y="5845352"/>
            <a:ext cx="6042660" cy="682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Thermal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=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Sens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ble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+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Lat</a:t>
            </a:r>
            <a:r>
              <a:rPr sz="2000" b="1" spc="5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nt</a:t>
            </a:r>
            <a:endParaRPr sz="2000">
              <a:latin typeface="Arial"/>
              <a:cs typeface="Arial"/>
            </a:endParaRPr>
          </a:p>
          <a:p>
            <a:pPr marL="88900" algn="l" rtl="0">
              <a:lnSpc>
                <a:spcPct val="100000"/>
              </a:lnSpc>
              <a:spcBef>
                <a:spcPts val="489"/>
              </a:spcBef>
            </a:pPr>
            <a:r>
              <a:rPr sz="2000" b="1" dirty="0" smtClean="0">
                <a:latin typeface="Arial"/>
                <a:cs typeface="Arial"/>
              </a:rPr>
              <a:t>Internal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=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Sensib</a:t>
            </a:r>
            <a:r>
              <a:rPr sz="2000" b="1" spc="-10" dirty="0" smtClean="0">
                <a:latin typeface="Arial"/>
                <a:cs typeface="Arial"/>
              </a:rPr>
              <a:t>l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+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La</a:t>
            </a:r>
            <a:r>
              <a:rPr sz="2000" b="1" spc="5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ent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+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Chem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cal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+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Nuclear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975" y="914400"/>
            <a:ext cx="2333625" cy="470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5575" y="838200"/>
            <a:ext cx="2333625" cy="404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508127"/>
            <a:ext cx="3922395" cy="1095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total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a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 </a:t>
            </a:r>
            <a:r>
              <a:rPr sz="1800" spc="-5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i="1" spc="0" dirty="0" smtClean="0">
                <a:latin typeface="Arial"/>
                <a:cs typeface="Arial"/>
              </a:rPr>
              <a:t>co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tai</a:t>
            </a:r>
            <a:r>
              <a:rPr sz="1800" i="1" spc="-10" dirty="0" smtClean="0">
                <a:latin typeface="Arial"/>
                <a:cs typeface="Arial"/>
              </a:rPr>
              <a:t>n</a:t>
            </a:r>
            <a:r>
              <a:rPr sz="1800" i="1" spc="0" dirty="0" smtClean="0">
                <a:latin typeface="Arial"/>
                <a:cs typeface="Arial"/>
              </a:rPr>
              <a:t>ed</a:t>
            </a:r>
            <a:r>
              <a:rPr sz="1800" i="1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i="1" spc="0" dirty="0" smtClean="0">
                <a:latin typeface="Arial"/>
                <a:cs typeface="Arial"/>
              </a:rPr>
              <a:t>stor</a:t>
            </a:r>
            <a:r>
              <a:rPr sz="1800" i="1" spc="-10" dirty="0" smtClean="0">
                <a:latin typeface="Arial"/>
                <a:cs typeface="Arial"/>
              </a:rPr>
              <a:t>e</a:t>
            </a:r>
            <a:r>
              <a:rPr sz="1800" i="1" spc="0" dirty="0" smtClean="0">
                <a:latin typeface="Arial"/>
                <a:cs typeface="Arial"/>
              </a:rPr>
              <a:t>d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vie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 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tic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for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of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304800"/>
            <a:ext cx="4019550" cy="524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715389"/>
            <a:ext cx="7938134" cy="5072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026535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forms 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stor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vie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the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dyna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ic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forms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 ene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gy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 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rgy i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te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i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ti</a:t>
            </a:r>
            <a:r>
              <a:rPr sz="1800" b="1" i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i="1" spc="0" dirty="0" smtClean="0">
                <a:solidFill>
                  <a:srgbClr val="CC00CC"/>
                </a:solidFill>
                <a:latin typeface="Arial"/>
                <a:cs typeface="Arial"/>
              </a:rPr>
              <a:t>ns</a:t>
            </a:r>
            <a:r>
              <a:rPr sz="1800" spc="0" dirty="0" smtClean="0">
                <a:solidFill>
                  <a:srgbClr val="CC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7"/>
              </a:spcBef>
              <a:buClr>
                <a:srgbClr val="FF3300"/>
              </a:buClr>
              <a:buFont typeface="Arial"/>
              <a:buChar char="•"/>
            </a:pPr>
            <a:endParaRPr sz="850"/>
          </a:p>
          <a:p>
            <a:pPr marL="355600" marR="4027804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mic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forms 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 rec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iz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ry as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 cross it, 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y re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res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or 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6"/>
              </a:spcBef>
              <a:buClr>
                <a:srgbClr val="FF3300"/>
              </a:buClr>
              <a:buFont typeface="Arial"/>
              <a:buChar char="•"/>
            </a:pPr>
            <a:endParaRPr sz="850"/>
          </a:p>
          <a:p>
            <a:pPr marL="355600" marR="429387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ly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forms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ci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sed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are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 transf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 </a:t>
            </a:r>
            <a:r>
              <a:rPr sz="1800" spc="-5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or</a:t>
            </a:r>
            <a:r>
              <a:rPr sz="1800" b="1" spc="-5" dirty="0" smtClean="0">
                <a:solidFill>
                  <a:srgbClr val="CC00CC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1300"/>
              </a:lnSpc>
              <a:spcBef>
                <a:spcPts val="89"/>
              </a:spcBef>
              <a:buClr>
                <a:srgbClr val="FF3300"/>
              </a:buClr>
              <a:buFont typeface="Arial"/>
              <a:buChar char="•"/>
            </a:pPr>
            <a:endParaRPr sz="1300"/>
          </a:p>
          <a:p>
            <a:pPr marL="355600" marR="1270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b="1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d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ffe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be</a:t>
            </a:r>
            <a:r>
              <a:rPr sz="1800" b="1" spc="-1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800" b="1" spc="35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800" b="1" spc="-3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he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t transf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r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and </a:t>
            </a:r>
            <a:r>
              <a:rPr sz="1800" b="1" spc="30" dirty="0" smtClean="0">
                <a:solidFill>
                  <a:srgbClr val="CC00CC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ork:</a:t>
            </a:r>
            <a:r>
              <a:rPr sz="1800" b="1" spc="-114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at tra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sfer if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its driv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a tem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ture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3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fer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ise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ork.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 marL="591185" algn="ctr" rtl="0">
              <a:lnSpc>
                <a:spcPts val="1664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1150" y="6286703"/>
            <a:ext cx="344805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384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802" rIns="0" bIns="0" rtlCol="0">
            <a:noAutofit/>
          </a:bodyPr>
          <a:lstStyle/>
          <a:p>
            <a:pPr marL="88900" rtl="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sz="32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Nucl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sz="32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1150" y="228600"/>
            <a:ext cx="344805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908303"/>
            <a:ext cx="5242560" cy="5968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2583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kn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fis</a:t>
            </a:r>
            <a:r>
              <a:rPr sz="1800" b="1" spc="-10" dirty="0" smtClean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ction 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vo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ves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spl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um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 (the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U-</a:t>
            </a:r>
            <a:r>
              <a:rPr sz="1800" spc="-5" dirty="0" smtClean="0">
                <a:latin typeface="Arial"/>
                <a:cs typeface="Arial"/>
              </a:rPr>
              <a:t>23</a:t>
            </a:r>
            <a:r>
              <a:rPr sz="1800" spc="0" dirty="0" smtClean="0">
                <a:latin typeface="Arial"/>
                <a:cs typeface="Arial"/>
              </a:rPr>
              <a:t>5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e)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 oth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nts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comm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 to 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rate 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ctric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ty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po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(</a:t>
            </a:r>
            <a:r>
              <a:rPr sz="1800" spc="-10" dirty="0" smtClean="0">
                <a:latin typeface="Arial"/>
                <a:cs typeface="Arial"/>
              </a:rPr>
              <a:t>440 </a:t>
            </a:r>
            <a:r>
              <a:rPr sz="1800" spc="0" dirty="0" smtClean="0">
                <a:latin typeface="Arial"/>
                <a:cs typeface="Arial"/>
              </a:rPr>
              <a:t>of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 in </a:t>
            </a:r>
            <a:r>
              <a:rPr sz="1800" spc="-5" dirty="0" smtClean="0">
                <a:latin typeface="Arial"/>
                <a:cs typeface="Arial"/>
              </a:rPr>
              <a:t>2004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363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-5" dirty="0" smtClean="0">
                <a:latin typeface="Arial"/>
                <a:cs typeface="Arial"/>
              </a:rPr>
              <a:t>000 </a:t>
            </a:r>
            <a:r>
              <a:rPr sz="1800" spc="0" dirty="0" smtClean="0">
                <a:latin typeface="Arial"/>
                <a:cs typeface="Arial"/>
              </a:rPr>
              <a:t>MW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or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5" dirty="0" smtClean="0">
                <a:latin typeface="Arial"/>
                <a:cs typeface="Arial"/>
              </a:rPr>
              <a:t>d</a:t>
            </a:r>
            <a:r>
              <a:rPr sz="1800" spc="-20" dirty="0" smtClean="0">
                <a:latin typeface="Arial"/>
                <a:cs typeface="Arial"/>
              </a:rPr>
              <a:t>w</a:t>
            </a:r>
            <a:r>
              <a:rPr sz="1800" spc="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),</a:t>
            </a:r>
            <a:r>
              <a:rPr sz="1800" spc="5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ar su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mar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ircr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ft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carri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rs,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ev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sp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cecr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ft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45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</a:t>
            </a:r>
            <a:r>
              <a:rPr sz="1800" spc="-10" dirty="0" smtClean="0">
                <a:latin typeface="Arial"/>
                <a:cs typeface="Arial"/>
              </a:rPr>
              <a:t>bu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ld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nu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bo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4"/>
              </a:spcBef>
              <a:buClr>
                <a:srgbClr val="FF3300"/>
              </a:buClr>
              <a:buFont typeface="Arial"/>
              <a:buChar char="•"/>
            </a:pPr>
            <a:endParaRPr sz="850" dirty="0"/>
          </a:p>
          <a:p>
            <a:pPr marL="355600" marR="1115060" indent="-342900" algn="just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fusi</a:t>
            </a:r>
            <a:r>
              <a:rPr sz="1800" b="1" spc="5" dirty="0" smtClean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CC00CC"/>
                </a:solidFill>
                <a:latin typeface="Arial"/>
                <a:cs typeface="Arial"/>
              </a:rPr>
              <a:t>n </a:t>
            </a:r>
            <a:r>
              <a:rPr sz="1800" spc="0" dirty="0" smtClean="0">
                <a:latin typeface="Arial"/>
                <a:cs typeface="Arial"/>
              </a:rPr>
              <a:t>is re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sed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sma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cl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15"/>
              </a:spcBef>
              <a:buClr>
                <a:srgbClr val="FF3300"/>
              </a:buClr>
              <a:buFont typeface="Arial"/>
              <a:buChar char="•"/>
            </a:pPr>
            <a:endParaRPr sz="850" dirty="0"/>
          </a:p>
          <a:p>
            <a:pPr marL="355600" marR="924560" indent="-342900" algn="l" rtl="0">
              <a:lnSpc>
                <a:spcPct val="100000"/>
              </a:lnSpc>
              <a:buClr>
                <a:srgbClr val="FF3300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fusi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ction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as 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ved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rly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1950</a:t>
            </a:r>
            <a:r>
              <a:rPr sz="1800" spc="0" dirty="0" smtClean="0">
                <a:latin typeface="Arial"/>
                <a:cs typeface="Arial"/>
              </a:rPr>
              <a:t>s,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 e</a:t>
            </a:r>
            <a:r>
              <a:rPr sz="1800" spc="-40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forts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ce th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ac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ed fusi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mass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ve 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sers,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erf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l ma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tic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fie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ds,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ectric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curr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nts to g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rate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er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fai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400"/>
              </a:lnSpc>
              <a:spcBef>
                <a:spcPts val="49"/>
              </a:spcBef>
            </a:pPr>
            <a:endParaRPr sz="1400" dirty="0"/>
          </a:p>
          <a:p>
            <a:pPr marL="3451860" algn="l" rtl="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T</a:t>
            </a:r>
            <a:r>
              <a:rPr sz="1400" spc="0" dirty="0" smtClean="0">
                <a:latin typeface="Arial"/>
                <a:cs typeface="Arial"/>
              </a:rPr>
              <a:t>her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od</a:t>
            </a:r>
            <a:r>
              <a:rPr sz="1400" spc="-20" dirty="0" smtClean="0">
                <a:latin typeface="Arial"/>
                <a:cs typeface="Arial"/>
              </a:rPr>
              <a:t>y</a:t>
            </a:r>
            <a:r>
              <a:rPr sz="1400" spc="0" dirty="0" smtClean="0">
                <a:latin typeface="Arial"/>
                <a:cs typeface="Arial"/>
              </a:rPr>
              <a:t>na</a:t>
            </a:r>
            <a:r>
              <a:rPr sz="1400" spc="-10" dirty="0" smtClean="0">
                <a:latin typeface="Arial"/>
                <a:cs typeface="Arial"/>
              </a:rPr>
              <a:t>m</a:t>
            </a:r>
            <a:r>
              <a:rPr sz="1400" spc="0" dirty="0" smtClean="0">
                <a:latin typeface="Arial"/>
                <a:cs typeface="Arial"/>
              </a:rPr>
              <a:t>ic</a:t>
            </a:r>
            <a:r>
              <a:rPr sz="1400" spc="5" dirty="0" smtClean="0">
                <a:latin typeface="Arial"/>
                <a:cs typeface="Arial"/>
              </a:rPr>
              <a:t>s</a:t>
            </a:r>
            <a:r>
              <a:rPr sz="1400" spc="-15" dirty="0" smtClean="0">
                <a:latin typeface="Arial"/>
                <a:cs typeface="Arial"/>
              </a:rPr>
              <a:t>-</a:t>
            </a:r>
            <a:r>
              <a:rPr sz="1400" spc="-10" dirty="0" smtClean="0">
                <a:latin typeface="Arial"/>
                <a:cs typeface="Arial"/>
              </a:rPr>
              <a:t>CH</a:t>
            </a:r>
            <a:r>
              <a:rPr sz="1400" spc="0" dirty="0" smtClean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6703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40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00" rtl="0">
              <a:lnSpc>
                <a:spcPts val="3810"/>
              </a:lnSpc>
            </a:pPr>
            <a:r>
              <a:rPr sz="3200" b="1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3200" b="1" spc="-15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ni</a:t>
            </a:r>
            <a:r>
              <a:rPr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3200" b="1" spc="-3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209807"/>
            <a:ext cx="2703586" cy="771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124136"/>
            <a:ext cx="4535424" cy="801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4519600"/>
            <a:ext cx="6961606" cy="8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5788038"/>
            <a:ext cx="7485383" cy="764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801370"/>
            <a:ext cx="8225790" cy="3639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Mec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h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nical</a:t>
            </a:r>
            <a:r>
              <a:rPr sz="1900" b="1" spc="2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nerg</a:t>
            </a:r>
            <a:r>
              <a:rPr sz="1900" b="1" spc="-40" dirty="0" smtClean="0">
                <a:solidFill>
                  <a:srgbClr val="CC00CC"/>
                </a:solidFill>
                <a:latin typeface="Arial"/>
                <a:cs typeface="Arial"/>
              </a:rPr>
              <a:t>y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r>
              <a:rPr sz="1900" b="1" spc="6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20" dirty="0" smtClean="0">
                <a:latin typeface="Arial"/>
                <a:cs typeface="Arial"/>
              </a:rPr>
              <a:t>m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-10" dirty="0" smtClean="0">
                <a:latin typeface="Arial"/>
                <a:cs typeface="Arial"/>
              </a:rPr>
              <a:t>nergy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that </a:t>
            </a:r>
            <a:r>
              <a:rPr sz="1900" spc="-15" dirty="0" smtClean="0">
                <a:latin typeface="Arial"/>
                <a:cs typeface="Arial"/>
              </a:rPr>
              <a:t>can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be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conve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ted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to mechanical</a:t>
            </a:r>
            <a:r>
              <a:rPr sz="1900" spc="40" dirty="0" smtClean="0">
                <a:latin typeface="Arial"/>
                <a:cs typeface="Arial"/>
              </a:rPr>
              <a:t> </a:t>
            </a:r>
            <a:r>
              <a:rPr sz="1900" spc="-30" dirty="0" smtClean="0">
                <a:latin typeface="Arial"/>
                <a:cs typeface="Arial"/>
              </a:rPr>
              <a:t>w</a:t>
            </a:r>
            <a:r>
              <a:rPr sz="1900" spc="-10" dirty="0" smtClean="0">
                <a:latin typeface="Arial"/>
                <a:cs typeface="Arial"/>
              </a:rPr>
              <a:t>ork</a:t>
            </a:r>
            <a:r>
              <a:rPr sz="1900" spc="2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completely</a:t>
            </a:r>
            <a:r>
              <a:rPr sz="1900" spc="3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and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directly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by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ideal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mechanical</a:t>
            </a:r>
            <a:r>
              <a:rPr sz="1900" spc="4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device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such as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an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ideal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tu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0" dirty="0" smtClean="0">
                <a:latin typeface="Arial"/>
                <a:cs typeface="Arial"/>
              </a:rPr>
              <a:t>bine.</a:t>
            </a:r>
            <a:endParaRPr sz="19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455"/>
              </a:spcBef>
            </a:pP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Kin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etic</a:t>
            </a:r>
            <a:r>
              <a:rPr sz="1900" b="1" spc="1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d p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oten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ial</a:t>
            </a:r>
            <a:r>
              <a:rPr sz="1900" b="1" spc="-5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b="1" spc="-15" dirty="0" smtClean="0">
                <a:solidFill>
                  <a:srgbClr val="CC00CC"/>
                </a:solidFill>
                <a:latin typeface="Arial"/>
                <a:cs typeface="Arial"/>
              </a:rPr>
              <a:t>en</a:t>
            </a:r>
            <a:r>
              <a:rPr sz="1900" b="1" spc="-10" dirty="0" smtClean="0">
                <a:solidFill>
                  <a:srgbClr val="CC00CC"/>
                </a:solidFill>
                <a:latin typeface="Arial"/>
                <a:cs typeface="Arial"/>
              </a:rPr>
              <a:t>ergies:</a:t>
            </a:r>
            <a:r>
              <a:rPr sz="1900" b="1" spc="20" dirty="0" smtClean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T</a:t>
            </a:r>
            <a:r>
              <a:rPr sz="1900" spc="-10" dirty="0" smtClean="0">
                <a:latin typeface="Arial"/>
                <a:cs typeface="Arial"/>
              </a:rPr>
              <a:t>h</a:t>
            </a:r>
            <a:r>
              <a:rPr sz="1900" spc="-15" dirty="0" smtClean="0">
                <a:latin typeface="Arial"/>
                <a:cs typeface="Arial"/>
              </a:rPr>
              <a:t>e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fa</a:t>
            </a:r>
            <a:r>
              <a:rPr sz="1900" spc="-15" dirty="0" smtClean="0">
                <a:latin typeface="Arial"/>
                <a:cs typeface="Arial"/>
              </a:rPr>
              <a:t>m</a:t>
            </a:r>
            <a:r>
              <a:rPr sz="1900" spc="-10" dirty="0" smtClean="0">
                <a:latin typeface="Arial"/>
                <a:cs typeface="Arial"/>
              </a:rPr>
              <a:t>iliar</a:t>
            </a:r>
            <a:r>
              <a:rPr sz="1900" spc="25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fo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ms</a:t>
            </a:r>
            <a:r>
              <a:rPr sz="1900" spc="10" dirty="0" smtClean="0">
                <a:latin typeface="Arial"/>
                <a:cs typeface="Arial"/>
              </a:rPr>
              <a:t> </a:t>
            </a:r>
            <a:r>
              <a:rPr sz="1900" spc="-10" dirty="0" smtClean="0">
                <a:latin typeface="Arial"/>
                <a:cs typeface="Arial"/>
              </a:rPr>
              <a:t>of</a:t>
            </a:r>
            <a:r>
              <a:rPr sz="1900" spc="-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mecha</a:t>
            </a:r>
            <a:r>
              <a:rPr sz="1900" spc="-10" dirty="0" smtClean="0">
                <a:latin typeface="Arial"/>
                <a:cs typeface="Arial"/>
              </a:rPr>
              <a:t>nical</a:t>
            </a:r>
            <a:r>
              <a:rPr sz="1900" spc="45" dirty="0" smtClean="0">
                <a:latin typeface="Arial"/>
                <a:cs typeface="Arial"/>
              </a:rPr>
              <a:t> </a:t>
            </a:r>
            <a:r>
              <a:rPr sz="1900" spc="-15" dirty="0" smtClean="0">
                <a:latin typeface="Arial"/>
                <a:cs typeface="Arial"/>
              </a:rPr>
              <a:t>ene</a:t>
            </a:r>
            <a:r>
              <a:rPr sz="1900" spc="-5" dirty="0" smtClean="0">
                <a:latin typeface="Arial"/>
                <a:cs typeface="Arial"/>
              </a:rPr>
              <a:t>r</a:t>
            </a:r>
            <a:r>
              <a:rPr sz="1900" spc="-15" dirty="0" smtClean="0">
                <a:latin typeface="Arial"/>
                <a:cs typeface="Arial"/>
              </a:rPr>
              <a:t>g</a:t>
            </a:r>
            <a:r>
              <a:rPr sz="1900" spc="-155" dirty="0" smtClean="0">
                <a:latin typeface="Arial"/>
                <a:cs typeface="Arial"/>
              </a:rPr>
              <a:t>y</a:t>
            </a:r>
            <a:r>
              <a:rPr sz="1900" spc="-10" dirty="0" smtClean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400"/>
              </a:lnSpc>
              <a:spcBef>
                <a:spcPts val="31"/>
              </a:spcBef>
            </a:pPr>
            <a:endParaRPr sz="1400"/>
          </a:p>
          <a:p>
            <a:pPr marL="2832735" marR="2764155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Mec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flo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flu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27"/>
              </a:spcBef>
            </a:pPr>
            <a:endParaRPr sz="8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4585335" marR="1240790" algn="l" rtl="0">
              <a:lnSpc>
                <a:spcPct val="100099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 of mec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 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flo</a:t>
            </a:r>
            <a:r>
              <a:rPr sz="1800" spc="-45" dirty="0" smtClean="0">
                <a:solidFill>
                  <a:srgbClr val="3333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4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flu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algn="l" rtl="0"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Mec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flu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flow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 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it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mass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465368"/>
            <a:ext cx="72383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800" dirty="0" smtClean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te of mec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ic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2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1800" spc="1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ch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of a flu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g</a:t>
            </a:r>
            <a:r>
              <a:rPr sz="1800" spc="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com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ress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3333FF"/>
                </a:solidFill>
                <a:latin typeface="Arial"/>
                <a:cs typeface="Arial"/>
              </a:rPr>
              <a:t>flow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3238</Words>
  <Application>Microsoft Office PowerPoint</Application>
  <PresentationFormat>عرض على الشاشة (3:4)‏</PresentationFormat>
  <Paragraphs>421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Office Theme</vt:lpstr>
      <vt:lpstr>FORMS OF ENERGY</vt:lpstr>
      <vt:lpstr>Objectives</vt:lpstr>
      <vt:lpstr>INTRODUCTION</vt:lpstr>
      <vt:lpstr>FORMS OF ENERGY</vt:lpstr>
      <vt:lpstr>Kinetic energy</vt:lpstr>
      <vt:lpstr>Some Physical Insight to Internal Energy</vt:lpstr>
      <vt:lpstr>عرض تقديمي في PowerPoint</vt:lpstr>
      <vt:lpstr>More on Nuclear Energy</vt:lpstr>
      <vt:lpstr>Mechanical Energy</vt:lpstr>
      <vt:lpstr>ENERGY TRANSFER BY HEAT</vt:lpstr>
      <vt:lpstr>عرض تقديمي في PowerPoint</vt:lpstr>
      <vt:lpstr>Historical Background on Heat</vt:lpstr>
      <vt:lpstr>ENERGY TRANSFER BY WORK</vt:lpstr>
      <vt:lpstr>Heat vs. Work</vt:lpstr>
      <vt:lpstr>Electrical Work</vt:lpstr>
      <vt:lpstr>MECHANICAL FORMS OF WORK</vt:lpstr>
      <vt:lpstr>عرض تقديمي في PowerPoint</vt:lpstr>
      <vt:lpstr>Spring Work</vt:lpstr>
      <vt:lpstr>عرض تقديمي في PowerPoint</vt:lpstr>
      <vt:lpstr>Work Done to Raise or to Accelerate a Body</vt:lpstr>
      <vt:lpstr>THE FIRST LAW OF THERMODYNAMICS</vt:lpstr>
      <vt:lpstr>عرض تقديمي في PowerPoint</vt:lpstr>
      <vt:lpstr>Energy Change of a System, Esystem</vt:lpstr>
      <vt:lpstr>Mechanisms of Energy Transfer, Ein and Eout</vt:lpstr>
      <vt:lpstr>ENERGY CONVERSION EFFICIENCIES</vt:lpstr>
      <vt:lpstr>عرض تقديمي في PowerPoint</vt:lpstr>
      <vt:lpstr>عرض تقديمي في PowerPoint</vt:lpstr>
      <vt:lpstr>عرض تقديمي في PowerPoint</vt:lpstr>
      <vt:lpstr>Efficiencies of Mechanical and Electrical Devices</vt:lpstr>
      <vt:lpstr>Pump efficiency</vt:lpstr>
      <vt:lpstr>ENERGY AND ENVIRONMENT</vt:lpstr>
      <vt:lpstr>Ozone and Smog</vt:lpstr>
      <vt:lpstr>عرض تقديمي في PowerPoint</vt:lpstr>
      <vt:lpstr>عرض تقديمي في PowerPoint</vt:lpstr>
      <vt:lpstr>A 1995 report: The earth has already warmed about 0.5°C during the last century, and they estimate that the earth’s temperature will rise another 2°C by the year 2100.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layth</cp:lastModifiedBy>
  <cp:revision>4</cp:revision>
  <dcterms:created xsi:type="dcterms:W3CDTF">2018-12-16T19:53:06Z</dcterms:created>
  <dcterms:modified xsi:type="dcterms:W3CDTF">2018-12-16T19:24:27Z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LastSaved">
    <vt:filetime>2018-12-16T00:00:00Z</vt:filetime>
  </property>
</Properties>
</file>